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0" r:id="rId4"/>
    <p:sldMasterId id="2147483775" r:id="rId5"/>
  </p:sldMasterIdLst>
  <p:notesMasterIdLst>
    <p:notesMasterId r:id="rId23"/>
  </p:notesMasterIdLst>
  <p:handoutMasterIdLst>
    <p:handoutMasterId r:id="rId24"/>
  </p:handoutMasterIdLst>
  <p:sldIdLst>
    <p:sldId id="331" r:id="rId6"/>
    <p:sldId id="373" r:id="rId7"/>
    <p:sldId id="372" r:id="rId8"/>
    <p:sldId id="339" r:id="rId9"/>
    <p:sldId id="374" r:id="rId10"/>
    <p:sldId id="375" r:id="rId11"/>
    <p:sldId id="283" r:id="rId12"/>
    <p:sldId id="305" r:id="rId13"/>
    <p:sldId id="364" r:id="rId14"/>
    <p:sldId id="377" r:id="rId15"/>
    <p:sldId id="360" r:id="rId16"/>
    <p:sldId id="362" r:id="rId17"/>
    <p:sldId id="359" r:id="rId18"/>
    <p:sldId id="361" r:id="rId19"/>
    <p:sldId id="341" r:id="rId20"/>
    <p:sldId id="378" r:id="rId21"/>
    <p:sldId id="278" r:id="rId22"/>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6"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B3E2"/>
    <a:srgbClr val="273035"/>
    <a:srgbClr val="FEDD00"/>
    <a:srgbClr val="1B365D"/>
    <a:srgbClr val="65B333"/>
    <a:srgbClr val="319B42"/>
    <a:srgbClr val="5B686D"/>
    <a:srgbClr val="3E4C54"/>
    <a:srgbClr val="354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82000" autoAdjust="0"/>
  </p:normalViewPr>
  <p:slideViewPr>
    <p:cSldViewPr snapToObjects="1">
      <p:cViewPr varScale="1">
        <p:scale>
          <a:sx n="131" d="100"/>
          <a:sy n="131" d="100"/>
        </p:scale>
        <p:origin x="1152" y="184"/>
      </p:cViewPr>
      <p:guideLst>
        <p:guide orient="horz" pos="1476"/>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7211C1-C227-554F-84E7-A17E86D4DE33}" type="datetimeFigureOut">
              <a:rPr lang="en-US" smtClean="0"/>
              <a:t>10/30/22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3F6C5-13C1-4127-96A2-A23FEA88C6E6}" type="datetimeFigureOut">
              <a:rPr lang="en-US" smtClean="0"/>
              <a:t>10/30/22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725E-36AF-4E9E-9DDD-6D43E5C9AB46}" type="slidenum">
              <a:rPr lang="en-US" smtClean="0"/>
              <a:t>‹#›</a:t>
            </a:fld>
            <a:endParaRPr lang="en-US"/>
          </a:p>
        </p:txBody>
      </p:sp>
    </p:spTree>
    <p:extLst>
      <p:ext uri="{BB962C8B-B14F-4D97-AF65-F5344CB8AC3E}">
        <p14:creationId xmlns:p14="http://schemas.microsoft.com/office/powerpoint/2010/main" val="2250295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ilever.com/sustainable-living/our-strategy/about-our-strateg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bIRUaLcvPe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 applies to cases!</a:t>
            </a:r>
          </a:p>
        </p:txBody>
      </p:sp>
      <p:sp>
        <p:nvSpPr>
          <p:cNvPr id="4" name="Slide Number Placeholder 3"/>
          <p:cNvSpPr>
            <a:spLocks noGrp="1"/>
          </p:cNvSpPr>
          <p:nvPr>
            <p:ph type="sldNum" sz="quarter" idx="5"/>
          </p:nvPr>
        </p:nvSpPr>
        <p:spPr/>
        <p:txBody>
          <a:bodyPr/>
          <a:lstStyle/>
          <a:p>
            <a:fld id="{F063725E-36AF-4E9E-9DDD-6D43E5C9AB46}" type="slidenum">
              <a:rPr lang="en-US" smtClean="0"/>
              <a:t>2</a:t>
            </a:fld>
            <a:endParaRPr lang="en-US"/>
          </a:p>
        </p:txBody>
      </p:sp>
    </p:spTree>
    <p:extLst>
      <p:ext uri="{BB962C8B-B14F-4D97-AF65-F5344CB8AC3E}">
        <p14:creationId xmlns:p14="http://schemas.microsoft.com/office/powerpoint/2010/main" val="152079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Some Unilever brands: Dove, Lipton, Axe, Vaseline, Seventh Generation, Ben &amp; Jerry’s, TAZO, Hellman’s, Lifebuoy, Marmite, Pears, Persil, Popsicle…</a:t>
            </a:r>
          </a:p>
          <a:p>
            <a:endParaRPr lang="en-US" dirty="0"/>
          </a:p>
          <a:p>
            <a:r>
              <a:rPr lang="en-US" dirty="0"/>
              <a:t>Image source: https://www.pgmcapital.com/highlights-of-the-unilever-group/</a:t>
            </a:r>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12</a:t>
            </a:fld>
            <a:endParaRPr lang="en-US"/>
          </a:p>
        </p:txBody>
      </p:sp>
    </p:spTree>
    <p:extLst>
      <p:ext uri="{BB962C8B-B14F-4D97-AF65-F5344CB8AC3E}">
        <p14:creationId xmlns:p14="http://schemas.microsoft.com/office/powerpoint/2010/main" val="97494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it impacts our business significantly in terms of growth, cost or risk. And secondly, it is important to our stakeholders – such as investors, society (citizens, NGOs, governments), consumers, customers (retailers), suppliers and our employees – </a:t>
            </a:r>
            <a:r>
              <a:rPr lang="en-US" b="1" dirty="0"/>
              <a:t>and they expect us to take action on the issue</a:t>
            </a:r>
            <a:r>
              <a:rPr lang="en-US" dirty="0"/>
              <a:t>. In determining if an issue is material, we consider our impacts across the </a:t>
            </a:r>
            <a:r>
              <a:rPr lang="en-US" dirty="0">
                <a:hlinkClick r:id="rId3"/>
              </a:rPr>
              <a:t>value chain</a:t>
            </a:r>
            <a:r>
              <a:rPr lang="en-US" dirty="0"/>
              <a:t>.</a:t>
            </a:r>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13</a:t>
            </a:fld>
            <a:endParaRPr lang="en-US"/>
          </a:p>
        </p:txBody>
      </p:sp>
    </p:spTree>
    <p:extLst>
      <p:ext uri="{BB962C8B-B14F-4D97-AF65-F5344CB8AC3E}">
        <p14:creationId xmlns:p14="http://schemas.microsoft.com/office/powerpoint/2010/main" val="197379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 https://</a:t>
            </a:r>
            <a:r>
              <a:rPr lang="en-CA" dirty="0" err="1"/>
              <a:t>upload.wikimedia.org</a:t>
            </a:r>
            <a:r>
              <a:rPr lang="en-CA" dirty="0"/>
              <a:t>/</a:t>
            </a:r>
            <a:r>
              <a:rPr lang="en-CA" dirty="0" err="1"/>
              <a:t>wikipedia</a:t>
            </a:r>
            <a:r>
              <a:rPr lang="en-CA" dirty="0"/>
              <a:t>/</a:t>
            </a:r>
            <a:r>
              <a:rPr lang="en-CA" dirty="0" err="1"/>
              <a:t>en</a:t>
            </a:r>
            <a:r>
              <a:rPr lang="en-CA" dirty="0"/>
              <a:t>/thumb/e/e4/</a:t>
            </a:r>
            <a:r>
              <a:rPr lang="en-CA" dirty="0" err="1"/>
              <a:t>Unilever.svg</a:t>
            </a:r>
            <a:r>
              <a:rPr lang="en-CA"/>
              <a:t>/1200px-Unilever.svg.png</a:t>
            </a:r>
          </a:p>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14</a:t>
            </a:fld>
            <a:endParaRPr lang="en-US"/>
          </a:p>
        </p:txBody>
      </p:sp>
    </p:spTree>
    <p:extLst>
      <p:ext uri="{BB962C8B-B14F-4D97-AF65-F5344CB8AC3E}">
        <p14:creationId xmlns:p14="http://schemas.microsoft.com/office/powerpoint/2010/main" val="408793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15</a:t>
            </a:fld>
            <a:endParaRPr lang="en-US"/>
          </a:p>
        </p:txBody>
      </p:sp>
    </p:spTree>
    <p:extLst>
      <p:ext uri="{BB962C8B-B14F-4D97-AF65-F5344CB8AC3E}">
        <p14:creationId xmlns:p14="http://schemas.microsoft.com/office/powerpoint/2010/main" val="292100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16</a:t>
            </a:fld>
            <a:endParaRPr lang="en-US"/>
          </a:p>
        </p:txBody>
      </p:sp>
    </p:spTree>
    <p:extLst>
      <p:ext uri="{BB962C8B-B14F-4D97-AF65-F5344CB8AC3E}">
        <p14:creationId xmlns:p14="http://schemas.microsoft.com/office/powerpoint/2010/main" val="258995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17</a:t>
            </a:fld>
            <a:endParaRPr lang="en-US"/>
          </a:p>
        </p:txBody>
      </p:sp>
    </p:spTree>
    <p:extLst>
      <p:ext uri="{BB962C8B-B14F-4D97-AF65-F5344CB8AC3E}">
        <p14:creationId xmlns:p14="http://schemas.microsoft.com/office/powerpoint/2010/main" val="405605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 applies to cases!</a:t>
            </a:r>
          </a:p>
          <a:p>
            <a:endParaRPr lang="en-CA" dirty="0"/>
          </a:p>
          <a:p>
            <a:r>
              <a:rPr lang="en-CA" dirty="0"/>
              <a:t>This isn’t a lecture about what’s ethical, or what’s sustainable, or what’s good for business. This lecture is about how to win cases. </a:t>
            </a:r>
          </a:p>
        </p:txBody>
      </p:sp>
      <p:sp>
        <p:nvSpPr>
          <p:cNvPr id="4" name="Slide Number Placeholder 3"/>
          <p:cNvSpPr>
            <a:spLocks noGrp="1"/>
          </p:cNvSpPr>
          <p:nvPr>
            <p:ph type="sldNum" sz="quarter" idx="5"/>
          </p:nvPr>
        </p:nvSpPr>
        <p:spPr/>
        <p:txBody>
          <a:bodyPr/>
          <a:lstStyle/>
          <a:p>
            <a:fld id="{F063725E-36AF-4E9E-9DDD-6D43E5C9AB46}" type="slidenum">
              <a:rPr lang="en-US" smtClean="0"/>
              <a:t>3</a:t>
            </a:fld>
            <a:endParaRPr lang="en-US"/>
          </a:p>
        </p:txBody>
      </p:sp>
    </p:spTree>
    <p:extLst>
      <p:ext uri="{BB962C8B-B14F-4D97-AF65-F5344CB8AC3E}">
        <p14:creationId xmlns:p14="http://schemas.microsoft.com/office/powerpoint/2010/main" val="296270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Questions from Asynchronous lecture or prep?</a:t>
            </a:r>
          </a:p>
        </p:txBody>
      </p:sp>
      <p:sp>
        <p:nvSpPr>
          <p:cNvPr id="4" name="Slide Number Placeholder 3"/>
          <p:cNvSpPr>
            <a:spLocks noGrp="1"/>
          </p:cNvSpPr>
          <p:nvPr>
            <p:ph type="sldNum" sz="quarter" idx="5"/>
          </p:nvPr>
        </p:nvSpPr>
        <p:spPr/>
        <p:txBody>
          <a:bodyPr/>
          <a:lstStyle/>
          <a:p>
            <a:fld id="{F063725E-36AF-4E9E-9DDD-6D43E5C9AB46}" type="slidenum">
              <a:rPr lang="en-US" smtClean="0"/>
              <a:t>4</a:t>
            </a:fld>
            <a:endParaRPr lang="en-US"/>
          </a:p>
        </p:txBody>
      </p:sp>
    </p:spTree>
    <p:extLst>
      <p:ext uri="{BB962C8B-B14F-4D97-AF65-F5344CB8AC3E}">
        <p14:creationId xmlns:p14="http://schemas.microsoft.com/office/powerpoint/2010/main" val="65185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5</a:t>
            </a:fld>
            <a:endParaRPr lang="en-US"/>
          </a:p>
        </p:txBody>
      </p:sp>
    </p:spTree>
    <p:extLst>
      <p:ext uri="{BB962C8B-B14F-4D97-AF65-F5344CB8AC3E}">
        <p14:creationId xmlns:p14="http://schemas.microsoft.com/office/powerpoint/2010/main" val="319003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dirty="0"/>
              <a:t>Video hyperlinked from image: </a:t>
            </a:r>
            <a:r>
              <a:rPr lang="en-CA" sz="900" u="sng" kern="1200" dirty="0">
                <a:solidFill>
                  <a:schemeClr val="tx1"/>
                </a:solidFill>
                <a:effectLst/>
                <a:latin typeface="+mn-lt"/>
                <a:ea typeface="+mn-ea"/>
                <a:cs typeface="+mn-cs"/>
                <a:hlinkClick r:id="rId3"/>
              </a:rPr>
              <a:t>https://youtu.be/bIRUaLcvPe8</a:t>
            </a:r>
            <a:endParaRPr lang="en-CA" dirty="0"/>
          </a:p>
          <a:p>
            <a:pPr marL="0" marR="0" lvl="0" indent="0" algn="l" defTabSz="685800" rtl="0" eaLnBrk="1" fontAlgn="auto" latinLnBrk="0" hangingPunct="1">
              <a:lnSpc>
                <a:spcPct val="100000"/>
              </a:lnSpc>
              <a:spcBef>
                <a:spcPts val="0"/>
              </a:spcBef>
              <a:spcAft>
                <a:spcPts val="0"/>
              </a:spcAft>
              <a:buClrTx/>
              <a:buSzTx/>
              <a:buFontTx/>
              <a:buNone/>
              <a:tabLst/>
              <a:defRPr/>
            </a:pPr>
            <a:r>
              <a:rPr lang="en-CA" sz="700" dirty="0">
                <a:solidFill>
                  <a:prstClr val="white"/>
                </a:solidFill>
                <a:latin typeface="Calibri"/>
              </a:rPr>
              <a:t>Image source:  </a:t>
            </a:r>
            <a:r>
              <a:rPr lang="en-CA" sz="700" dirty="0" err="1">
                <a:solidFill>
                  <a:prstClr val="white"/>
                </a:solidFill>
                <a:latin typeface="Calibri"/>
              </a:rPr>
              <a:t>socialbusinessstrategy.com</a:t>
            </a:r>
            <a:endParaRPr lang="en-CA" sz="700" dirty="0">
              <a:solidFill>
                <a:prstClr val="white"/>
              </a:solidFill>
              <a:latin typeface="Calibri"/>
            </a:endParaRPr>
          </a:p>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7</a:t>
            </a:fld>
            <a:endParaRPr lang="en-US"/>
          </a:p>
        </p:txBody>
      </p:sp>
    </p:spTree>
    <p:extLst>
      <p:ext uri="{BB962C8B-B14F-4D97-AF65-F5344CB8AC3E}">
        <p14:creationId xmlns:p14="http://schemas.microsoft.com/office/powerpoint/2010/main" val="341221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clicking the final bullet, ASK: What’s missing? Hopefully someone says (but even if they do not), “The environment is a stakeholder!”</a:t>
            </a:r>
          </a:p>
          <a:p>
            <a:endParaRPr lang="en-US" dirty="0"/>
          </a:p>
          <a:p>
            <a:r>
              <a:rPr lang="en-US" dirty="0"/>
              <a:t>This used to be a more academic theory, but now it is completely mainstream. </a:t>
            </a:r>
          </a:p>
          <a:p>
            <a:endParaRPr lang="en-US" dirty="0"/>
          </a:p>
          <a:p>
            <a:r>
              <a:rPr lang="en-CA" dirty="0"/>
              <a:t>Image source: https://</a:t>
            </a:r>
            <a:r>
              <a:rPr lang="en-CA" dirty="0" err="1"/>
              <a:t>www.researchgate.net</a:t>
            </a:r>
            <a:r>
              <a:rPr lang="en-CA" dirty="0"/>
              <a:t>/figure/Stakeholders-Map-Source-Freeman-Harrison-Wicks-2008_fig1_319701620</a:t>
            </a:r>
          </a:p>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8</a:t>
            </a:fld>
            <a:endParaRPr lang="en-US"/>
          </a:p>
        </p:txBody>
      </p:sp>
    </p:spTree>
    <p:extLst>
      <p:ext uri="{BB962C8B-B14F-4D97-AF65-F5344CB8AC3E}">
        <p14:creationId xmlns:p14="http://schemas.microsoft.com/office/powerpoint/2010/main" val="172897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connect to Larry Fink’s CEO Letter. </a:t>
            </a:r>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9</a:t>
            </a:fld>
            <a:endParaRPr lang="en-US"/>
          </a:p>
        </p:txBody>
      </p:sp>
    </p:spTree>
    <p:extLst>
      <p:ext uri="{BB962C8B-B14F-4D97-AF65-F5344CB8AC3E}">
        <p14:creationId xmlns:p14="http://schemas.microsoft.com/office/powerpoint/2010/main" val="371954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connect to Larry Fink’s CEO Letter. </a:t>
            </a:r>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10</a:t>
            </a:fld>
            <a:endParaRPr lang="en-US"/>
          </a:p>
        </p:txBody>
      </p:sp>
    </p:spTree>
    <p:extLst>
      <p:ext uri="{BB962C8B-B14F-4D97-AF65-F5344CB8AC3E}">
        <p14:creationId xmlns:p14="http://schemas.microsoft.com/office/powerpoint/2010/main" val="254084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Assigned reading: </a:t>
            </a:r>
            <a:r>
              <a:rPr lang="en-CA" dirty="0"/>
              <a:t>https://www.unilever.com/sustainable-living/our-approach-to-reporting/defining-our-material-issues/</a:t>
            </a:r>
          </a:p>
          <a:p>
            <a:endParaRPr lang="en-CA" dirty="0"/>
          </a:p>
          <a:p>
            <a:r>
              <a:rPr lang="en-CA" b="1" dirty="0"/>
              <a:t>Not assigned, but helpful as background for teaching:</a:t>
            </a:r>
          </a:p>
          <a:p>
            <a:pPr marL="171450" indent="-171450">
              <a:buFont typeface="Arial" panose="020B0604020202020204" pitchFamily="34" charset="0"/>
              <a:buChar char="•"/>
            </a:pPr>
            <a:r>
              <a:rPr lang="en-CA" dirty="0"/>
              <a:t>https://assets.kpmg/content/dam/kpmg/pdf/2014/10/materiality-assessment.pdf</a:t>
            </a:r>
          </a:p>
          <a:p>
            <a:pPr marL="171450" indent="-171450">
              <a:buFont typeface="Arial" panose="020B0604020202020204" pitchFamily="34" charset="0"/>
              <a:buChar char="•"/>
            </a:pPr>
            <a:r>
              <a:rPr lang="en-CA" dirty="0"/>
              <a:t>http://www.materialitytracker.net/standards/financial-thresholds/#:~:text=The%20materiality%20threshold%20is%20defined,%2D10%25%20requires%20judgment).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B</a:t>
            </a:r>
            <a:r>
              <a:rPr lang="en-CA" b="1" dirty="0" err="1"/>
              <a:t>ackground</a:t>
            </a:r>
            <a:r>
              <a:rPr lang="en-CA" b="1" dirty="0"/>
              <a:t> on financial materiality: </a:t>
            </a:r>
          </a:p>
          <a:p>
            <a:r>
              <a:rPr lang="en-US" sz="900" b="0" i="0" kern="1200" dirty="0">
                <a:solidFill>
                  <a:schemeClr val="tx1"/>
                </a:solidFill>
                <a:effectLst/>
                <a:latin typeface="+mn-lt"/>
                <a:ea typeface="+mn-ea"/>
                <a:cs typeface="+mn-cs"/>
              </a:rPr>
              <a:t>In for example the USA, Section 409 of the Sarbanes-Oxley Act of 2002 requires the disclosure of a material event in Form 8-K within four days. In Canada, the TSX Timely Disclosure Policy of 2004 requires listed companies to immediately disclose material information that could significantly affect the market price or value of their securities. It specifies that this includes information related to environmental and social issues.</a:t>
            </a:r>
          </a:p>
          <a:p>
            <a:r>
              <a:rPr lang="en-US" sz="900" b="0" i="0" kern="1200" dirty="0">
                <a:solidFill>
                  <a:schemeClr val="tx1"/>
                </a:solidFill>
                <a:effectLst/>
                <a:latin typeface="+mn-lt"/>
                <a:ea typeface="+mn-ea"/>
                <a:cs typeface="+mn-cs"/>
              </a:rPr>
              <a:t>In financial accounting and auditing, determining the threshold level of materiality requires that an appropriate base level and percentage be decided on. Traditionally the financial community refers to accounting variables such as net income (before taxes) or earnings, revenue, total assets and total debt/equity as benchmarks. The materiality threshold is defined as a percentage of that base. </a:t>
            </a:r>
            <a:r>
              <a:rPr lang="en-US" sz="900" b="1" i="0" kern="1200" dirty="0">
                <a:solidFill>
                  <a:schemeClr val="tx1"/>
                </a:solidFill>
                <a:effectLst/>
                <a:latin typeface="+mn-lt"/>
                <a:ea typeface="+mn-ea"/>
                <a:cs typeface="+mn-cs"/>
              </a:rPr>
              <a:t>The most commonly used base in auditing is net income (earnings / profits).</a:t>
            </a:r>
            <a:r>
              <a:rPr lang="en-US" sz="900" b="0" i="0" kern="1200" dirty="0">
                <a:solidFill>
                  <a:schemeClr val="tx1"/>
                </a:solidFill>
                <a:effectLst/>
                <a:latin typeface="+mn-lt"/>
                <a:ea typeface="+mn-ea"/>
                <a:cs typeface="+mn-cs"/>
              </a:rPr>
              <a:t> Most commonly percentages are in the range of 5 – 10 percent (for example an amount &lt;5% = immaterial, &gt; 10% material and 5-10% requires judgment).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E</a:t>
            </a:r>
            <a:r>
              <a:rPr lang="en-CA" b="1" dirty="0" err="1"/>
              <a:t>xpansion</a:t>
            </a:r>
            <a:r>
              <a:rPr lang="en-CA" b="1" dirty="0"/>
              <a:t> of “Materiality” beyond just financial to include stakeholders (from KPMG report):</a:t>
            </a:r>
          </a:p>
          <a:p>
            <a:r>
              <a:rPr lang="en-US" dirty="0"/>
              <a:t>Materiality is the principle of defining the social and environmental topics that matter most to your business and your stakeholders. Some 80 percent of the world’s largest 250 companies already identify material sustainability issues in their reporting.1 Yet the process of identifying material issues is a challenge that clients of KPMG member firms are increasingly seeking our professional guidance on. This is primarily due to the growing focus on materiality in reporting frameworks and accounting standards, such as the Global Reporting Initiative’s (GRI) G4 guidelines, the International Integrated Reporting Framework and the Sustainability Accounting Standards Board (SASB) in the US. In addition, new regulation - such as the European Directive on non-financial reporting2- and increasing stock exchange requirements to report environmental, social and governance (ESG) risks3 are leading companies to consider what non-financial information matters and what they should report. As a result, many companies are looking to revise and update their materiality assessment processes. While many large companies understand the principles of materiality, some struggle to define and implement a robust process. This is reflected in the fact that of the 250 largest companies in the world (by revenue) that define material topics in their sustainability report, 41 percent do not explain the process used and less than half (45 percent) clearly explain how stakeholder input is used to identify material topics.4 Common challenges with the materiality process include: incorporating and prioritizing stakeholder views, involving senior management, and extending the materiality assessment beyond the company’s own operations, across the value chain.</a:t>
            </a:r>
            <a:endParaRPr lang="en-CA" dirty="0"/>
          </a:p>
          <a:p>
            <a:endParaRPr lang="en-CA" dirty="0"/>
          </a:p>
        </p:txBody>
      </p:sp>
      <p:sp>
        <p:nvSpPr>
          <p:cNvPr id="4" name="Slide Number Placeholder 3"/>
          <p:cNvSpPr>
            <a:spLocks noGrp="1"/>
          </p:cNvSpPr>
          <p:nvPr>
            <p:ph type="sldNum" sz="quarter" idx="5"/>
          </p:nvPr>
        </p:nvSpPr>
        <p:spPr/>
        <p:txBody>
          <a:bodyPr/>
          <a:lstStyle/>
          <a:p>
            <a:fld id="{F063725E-36AF-4E9E-9DDD-6D43E5C9AB46}" type="slidenum">
              <a:rPr lang="en-US" smtClean="0"/>
              <a:t>11</a:t>
            </a:fld>
            <a:endParaRPr lang="en-US"/>
          </a:p>
        </p:txBody>
      </p:sp>
    </p:spTree>
    <p:extLst>
      <p:ext uri="{BB962C8B-B14F-4D97-AF65-F5344CB8AC3E}">
        <p14:creationId xmlns:p14="http://schemas.microsoft.com/office/powerpoint/2010/main" val="3552289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0A7306C-AEF7-644D-AA80-0833A02DF686}"/>
              </a:ext>
            </a:extLst>
          </p:cNvPr>
          <p:cNvSpPr>
            <a:spLocks noGrp="1"/>
          </p:cNvSpPr>
          <p:nvPr>
            <p:ph type="pic" idx="1"/>
          </p:nvPr>
        </p:nvSpPr>
        <p:spPr>
          <a:xfrm>
            <a:off x="0" y="1"/>
            <a:ext cx="9138716" cy="3098524"/>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4954" h="4131365">
                <a:moveTo>
                  <a:pt x="0" y="0"/>
                </a:moveTo>
                <a:lnTo>
                  <a:pt x="12184954" y="0"/>
                </a:lnTo>
                <a:lnTo>
                  <a:pt x="12175015" y="4131365"/>
                </a:lnTo>
                <a:lnTo>
                  <a:pt x="0" y="3733800"/>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riangle 8">
            <a:extLst>
              <a:ext uri="{FF2B5EF4-FFF2-40B4-BE49-F238E27FC236}">
                <a16:creationId xmlns:a16="http://schemas.microsoft.com/office/drawing/2014/main" id="{314E9AF4-DCE7-BE4D-8203-E632AB6CD99C}"/>
              </a:ext>
            </a:extLst>
          </p:cNvPr>
          <p:cNvSpPr/>
          <p:nvPr userDrawn="1"/>
        </p:nvSpPr>
        <p:spPr>
          <a:xfrm>
            <a:off x="-2642" y="2800350"/>
            <a:ext cx="2510873"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drawing&#10;&#10;Description automatically generated">
            <a:extLst>
              <a:ext uri="{FF2B5EF4-FFF2-40B4-BE49-F238E27FC236}">
                <a16:creationId xmlns:a16="http://schemas.microsoft.com/office/drawing/2014/main" id="{47F0B188-E2D0-D44F-8BE1-CAC360AEFB2E}"/>
              </a:ext>
            </a:extLst>
          </p:cNvPr>
          <p:cNvPicPr>
            <a:picLocks noChangeAspect="1"/>
          </p:cNvPicPr>
          <p:nvPr userDrawn="1"/>
        </p:nvPicPr>
        <p:blipFill>
          <a:blip r:embed="rId2"/>
          <a:stretch>
            <a:fillRect/>
          </a:stretch>
        </p:blipFill>
        <p:spPr>
          <a:xfrm>
            <a:off x="342900" y="4562889"/>
            <a:ext cx="1450734" cy="381001"/>
          </a:xfrm>
          <a:prstGeom prst="rect">
            <a:avLst/>
          </a:prstGeom>
        </p:spPr>
      </p:pic>
      <p:sp>
        <p:nvSpPr>
          <p:cNvPr id="13" name="Text Placeholder 12">
            <a:extLst>
              <a:ext uri="{FF2B5EF4-FFF2-40B4-BE49-F238E27FC236}">
                <a16:creationId xmlns:a16="http://schemas.microsoft.com/office/drawing/2014/main" id="{DDB35104-AD26-D347-B366-33121605C95C}"/>
              </a:ext>
            </a:extLst>
          </p:cNvPr>
          <p:cNvSpPr>
            <a:spLocks noGrp="1"/>
          </p:cNvSpPr>
          <p:nvPr>
            <p:ph type="body" sz="quarter" idx="10" hasCustomPrompt="1"/>
          </p:nvPr>
        </p:nvSpPr>
        <p:spPr>
          <a:xfrm>
            <a:off x="285750" y="3314700"/>
            <a:ext cx="4075044" cy="571500"/>
          </a:xfrm>
          <a:prstGeom prst="rect">
            <a:avLst/>
          </a:prstGeom>
        </p:spPr>
        <p:txBody>
          <a:bodyPr/>
          <a:lstStyle>
            <a:lvl1pPr marL="0" indent="0">
              <a:buNone/>
              <a:defRPr sz="4200" b="1" i="0" spc="75" baseline="0">
                <a:solidFill>
                  <a:srgbClr val="5B6770"/>
                </a:solidFill>
                <a:latin typeface="Stag Semibold" panose="02000503060000020004" pitchFamily="2" charset="77"/>
              </a:defRPr>
            </a:lvl1pPr>
          </a:lstStyle>
          <a:p>
            <a:pPr lvl="0"/>
            <a:r>
              <a:rPr lang="en-US" dirty="0"/>
              <a:t>UBC Sauder</a:t>
            </a:r>
          </a:p>
        </p:txBody>
      </p:sp>
      <p:sp>
        <p:nvSpPr>
          <p:cNvPr id="15" name="Text Placeholder 14">
            <a:extLst>
              <a:ext uri="{FF2B5EF4-FFF2-40B4-BE49-F238E27FC236}">
                <a16:creationId xmlns:a16="http://schemas.microsoft.com/office/drawing/2014/main" id="{6674B8F5-FCEA-D642-A067-B485C384E8A8}"/>
              </a:ext>
            </a:extLst>
          </p:cNvPr>
          <p:cNvSpPr>
            <a:spLocks noGrp="1"/>
          </p:cNvSpPr>
          <p:nvPr>
            <p:ph type="body" sz="quarter" idx="11" hasCustomPrompt="1"/>
          </p:nvPr>
        </p:nvSpPr>
        <p:spPr>
          <a:xfrm>
            <a:off x="303144" y="3943350"/>
            <a:ext cx="3429000" cy="742950"/>
          </a:xfrm>
          <a:prstGeom prst="rect">
            <a:avLst/>
          </a:prstGeom>
        </p:spPr>
        <p:txBody>
          <a:bodyPr/>
          <a:lstStyle>
            <a:lvl1pPr marL="0" indent="0">
              <a:buNone/>
              <a:defRPr sz="1575" b="1" i="0" spc="0">
                <a:solidFill>
                  <a:srgbClr val="65B333"/>
                </a:solidFill>
                <a:latin typeface="Whitney Semibold" pitchFamily="2" charset="0"/>
              </a:defRPr>
            </a:lvl1pPr>
          </a:lstStyle>
          <a:p>
            <a:pPr lvl="0"/>
            <a:r>
              <a:rPr lang="en-US" dirty="0"/>
              <a:t>Sample presentation deck</a:t>
            </a:r>
          </a:p>
        </p:txBody>
      </p:sp>
    </p:spTree>
    <p:extLst>
      <p:ext uri="{BB962C8B-B14F-4D97-AF65-F5344CB8AC3E}">
        <p14:creationId xmlns:p14="http://schemas.microsoft.com/office/powerpoint/2010/main" val="237346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3" name="Text Placeholder 12">
            <a:extLst>
              <a:ext uri="{FF2B5EF4-FFF2-40B4-BE49-F238E27FC236}">
                <a16:creationId xmlns:a16="http://schemas.microsoft.com/office/drawing/2014/main" id="{91A5CFD9-BAAA-AB4F-AEDA-18345055492D}"/>
              </a:ext>
            </a:extLst>
          </p:cNvPr>
          <p:cNvSpPr>
            <a:spLocks noGrp="1"/>
          </p:cNvSpPr>
          <p:nvPr>
            <p:ph type="body" sz="quarter" idx="12" hasCustomPrompt="1"/>
          </p:nvPr>
        </p:nvSpPr>
        <p:spPr>
          <a:xfrm>
            <a:off x="342900" y="1085850"/>
            <a:ext cx="4362086" cy="337185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a:solidFill>
                  <a:srgbClr val="5B6770"/>
                </a:solidFill>
                <a:latin typeface="Whitney Book" pitchFamily="2" charset="0"/>
              </a:rPr>
              <a:t>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a:t>
            </a:r>
          </a:p>
        </p:txBody>
      </p:sp>
    </p:spTree>
    <p:extLst>
      <p:ext uri="{BB962C8B-B14F-4D97-AF65-F5344CB8AC3E}">
        <p14:creationId xmlns:p14="http://schemas.microsoft.com/office/powerpoint/2010/main" val="3484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3" name="Table Placeholder 2">
            <a:extLst>
              <a:ext uri="{FF2B5EF4-FFF2-40B4-BE49-F238E27FC236}">
                <a16:creationId xmlns:a16="http://schemas.microsoft.com/office/drawing/2014/main" id="{0E2542DD-0BC2-F34B-9413-42166EC24688}"/>
              </a:ext>
            </a:extLst>
          </p:cNvPr>
          <p:cNvSpPr>
            <a:spLocks noGrp="1"/>
          </p:cNvSpPr>
          <p:nvPr>
            <p:ph type="tbl" sz="quarter" idx="10"/>
          </p:nvPr>
        </p:nvSpPr>
        <p:spPr>
          <a:xfrm>
            <a:off x="342900" y="1028700"/>
            <a:ext cx="8229600" cy="2862262"/>
          </a:xfrm>
          <a:prstGeom prst="rect">
            <a:avLst/>
          </a:prstGeom>
        </p:spPr>
        <p:txBody>
          <a:bodyPr/>
          <a:lstStyle/>
          <a:p>
            <a:endParaRPr lang="en-US"/>
          </a:p>
        </p:txBody>
      </p:sp>
      <p:sp>
        <p:nvSpPr>
          <p:cNvPr id="10" name="Text Placeholder 12">
            <a:extLst>
              <a:ext uri="{FF2B5EF4-FFF2-40B4-BE49-F238E27FC236}">
                <a16:creationId xmlns:a16="http://schemas.microsoft.com/office/drawing/2014/main" id="{9E798C89-56B6-764D-9D4D-B73207C21AF6}"/>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This is a table with a few columns</a:t>
            </a:r>
          </a:p>
        </p:txBody>
      </p:sp>
    </p:spTree>
    <p:extLst>
      <p:ext uri="{BB962C8B-B14F-4D97-AF65-F5344CB8AC3E}">
        <p14:creationId xmlns:p14="http://schemas.microsoft.com/office/powerpoint/2010/main" val="320225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s">
    <p:spTree>
      <p:nvGrpSpPr>
        <p:cNvPr id="1" name=""/>
        <p:cNvGrpSpPr/>
        <p:nvPr/>
      </p:nvGrpSpPr>
      <p:grpSpPr>
        <a:xfrm>
          <a:off x="0" y="0"/>
          <a:ext cx="0" cy="0"/>
          <a:chOff x="0" y="0"/>
          <a:chExt cx="0" cy="0"/>
        </a:xfrm>
      </p:grpSpPr>
      <p:sp>
        <p:nvSpPr>
          <p:cNvPr id="9" name="Triangle 8">
            <a:extLst>
              <a:ext uri="{FF2B5EF4-FFF2-40B4-BE49-F238E27FC236}">
                <a16:creationId xmlns:a16="http://schemas.microsoft.com/office/drawing/2014/main" id="{019DB69F-EC54-784E-B59A-8DFD0E6072FB}"/>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riangle 8">
            <a:extLst>
              <a:ext uri="{FF2B5EF4-FFF2-40B4-BE49-F238E27FC236}">
                <a16:creationId xmlns:a16="http://schemas.microsoft.com/office/drawing/2014/main" id="{07315B7F-A857-3E49-A82B-4136D28686C1}"/>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1" name="Text Placeholder 12">
            <a:extLst>
              <a:ext uri="{FF2B5EF4-FFF2-40B4-BE49-F238E27FC236}">
                <a16:creationId xmlns:a16="http://schemas.microsoft.com/office/drawing/2014/main" id="{7EBCE28A-E229-CF42-8958-9D3BD5033F30}"/>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marL="0" indent="0">
              <a:buNone/>
            </a:pPr>
            <a:r>
              <a:rPr lang="en-US" sz="2550" b="1" spc="75" dirty="0">
                <a:solidFill>
                  <a:srgbClr val="65B333"/>
                </a:solidFill>
                <a:latin typeface="Stag Semibold" panose="02000503060000020004" pitchFamily="2" charset="77"/>
              </a:rPr>
              <a:t>These are buckets of information</a:t>
            </a:r>
          </a:p>
        </p:txBody>
      </p:sp>
      <p:sp>
        <p:nvSpPr>
          <p:cNvPr id="18" name="Text Placeholder 12">
            <a:extLst>
              <a:ext uri="{FF2B5EF4-FFF2-40B4-BE49-F238E27FC236}">
                <a16:creationId xmlns:a16="http://schemas.microsoft.com/office/drawing/2014/main" id="{6C6C6A53-4EDE-B644-BDF2-A9011AB1A8B2}"/>
              </a:ext>
            </a:extLst>
          </p:cNvPr>
          <p:cNvSpPr>
            <a:spLocks noGrp="1"/>
          </p:cNvSpPr>
          <p:nvPr>
            <p:ph type="body" sz="quarter" idx="14" hasCustomPrompt="1"/>
          </p:nvPr>
        </p:nvSpPr>
        <p:spPr>
          <a:xfrm>
            <a:off x="342900" y="917424"/>
            <a:ext cx="8058150" cy="657507"/>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a:t>
            </a:r>
          </a:p>
        </p:txBody>
      </p:sp>
      <p:sp>
        <p:nvSpPr>
          <p:cNvPr id="23" name="Text Placeholder 12">
            <a:extLst>
              <a:ext uri="{FF2B5EF4-FFF2-40B4-BE49-F238E27FC236}">
                <a16:creationId xmlns:a16="http://schemas.microsoft.com/office/drawing/2014/main" id="{97C58EB1-B398-6E4F-B82F-056C8290A28B}"/>
              </a:ext>
            </a:extLst>
          </p:cNvPr>
          <p:cNvSpPr>
            <a:spLocks noGrp="1"/>
          </p:cNvSpPr>
          <p:nvPr>
            <p:ph type="body" sz="quarter" idx="19" hasCustomPrompt="1"/>
          </p:nvPr>
        </p:nvSpPr>
        <p:spPr>
          <a:xfrm>
            <a:off x="342901" y="1830475"/>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0" name="Text Placeholder 12">
            <a:extLst>
              <a:ext uri="{FF2B5EF4-FFF2-40B4-BE49-F238E27FC236}">
                <a16:creationId xmlns:a16="http://schemas.microsoft.com/office/drawing/2014/main" id="{69BB00EB-D1EA-A147-ABBE-5EDCBB0202FC}"/>
              </a:ext>
            </a:extLst>
          </p:cNvPr>
          <p:cNvSpPr>
            <a:spLocks noGrp="1"/>
          </p:cNvSpPr>
          <p:nvPr>
            <p:ph type="body" sz="quarter" idx="20" hasCustomPrompt="1"/>
          </p:nvPr>
        </p:nvSpPr>
        <p:spPr>
          <a:xfrm>
            <a:off x="2057401" y="1835293"/>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1" name="Text Placeholder 12">
            <a:extLst>
              <a:ext uri="{FF2B5EF4-FFF2-40B4-BE49-F238E27FC236}">
                <a16:creationId xmlns:a16="http://schemas.microsoft.com/office/drawing/2014/main" id="{C8AB39E8-D66F-9A46-83F1-B769C52D575D}"/>
              </a:ext>
            </a:extLst>
          </p:cNvPr>
          <p:cNvSpPr>
            <a:spLocks noGrp="1"/>
          </p:cNvSpPr>
          <p:nvPr>
            <p:ph type="body" sz="quarter" idx="21" hasCustomPrompt="1"/>
          </p:nvPr>
        </p:nvSpPr>
        <p:spPr>
          <a:xfrm>
            <a:off x="3771901" y="1830474"/>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2" name="Text Placeholder 12">
            <a:extLst>
              <a:ext uri="{FF2B5EF4-FFF2-40B4-BE49-F238E27FC236}">
                <a16:creationId xmlns:a16="http://schemas.microsoft.com/office/drawing/2014/main" id="{B5EC382C-D3E9-9C4C-9445-1282EA34DACC}"/>
              </a:ext>
            </a:extLst>
          </p:cNvPr>
          <p:cNvSpPr>
            <a:spLocks noGrp="1"/>
          </p:cNvSpPr>
          <p:nvPr>
            <p:ph type="body" sz="quarter" idx="22" hasCustomPrompt="1"/>
          </p:nvPr>
        </p:nvSpPr>
        <p:spPr>
          <a:xfrm>
            <a:off x="5461030" y="1835293"/>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3" name="Text Placeholder 12">
            <a:extLst>
              <a:ext uri="{FF2B5EF4-FFF2-40B4-BE49-F238E27FC236}">
                <a16:creationId xmlns:a16="http://schemas.microsoft.com/office/drawing/2014/main" id="{C0C9656D-1769-7141-A3FB-26082BEC9B2A}"/>
              </a:ext>
            </a:extLst>
          </p:cNvPr>
          <p:cNvSpPr>
            <a:spLocks noGrp="1"/>
          </p:cNvSpPr>
          <p:nvPr>
            <p:ph type="body" sz="quarter" idx="23" hasCustomPrompt="1"/>
          </p:nvPr>
        </p:nvSpPr>
        <p:spPr>
          <a:xfrm>
            <a:off x="7175530" y="1830474"/>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7" name="Text Placeholder 12">
            <a:extLst>
              <a:ext uri="{FF2B5EF4-FFF2-40B4-BE49-F238E27FC236}">
                <a16:creationId xmlns:a16="http://schemas.microsoft.com/office/drawing/2014/main" id="{00C4DBEB-3F86-1645-BCBB-04C162F542AE}"/>
              </a:ext>
            </a:extLst>
          </p:cNvPr>
          <p:cNvSpPr>
            <a:spLocks noGrp="1"/>
          </p:cNvSpPr>
          <p:nvPr>
            <p:ph type="body" sz="quarter" idx="24" hasCustomPrompt="1"/>
          </p:nvPr>
        </p:nvSpPr>
        <p:spPr>
          <a:xfrm>
            <a:off x="342901" y="3097388"/>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8" name="Text Placeholder 12">
            <a:extLst>
              <a:ext uri="{FF2B5EF4-FFF2-40B4-BE49-F238E27FC236}">
                <a16:creationId xmlns:a16="http://schemas.microsoft.com/office/drawing/2014/main" id="{2C81E13F-3F69-DF43-8558-799E5A495119}"/>
              </a:ext>
            </a:extLst>
          </p:cNvPr>
          <p:cNvSpPr>
            <a:spLocks noGrp="1"/>
          </p:cNvSpPr>
          <p:nvPr>
            <p:ph type="body" sz="quarter" idx="25" hasCustomPrompt="1"/>
          </p:nvPr>
        </p:nvSpPr>
        <p:spPr>
          <a:xfrm>
            <a:off x="2057401" y="310220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9" name="Text Placeholder 12">
            <a:extLst>
              <a:ext uri="{FF2B5EF4-FFF2-40B4-BE49-F238E27FC236}">
                <a16:creationId xmlns:a16="http://schemas.microsoft.com/office/drawing/2014/main" id="{6469517F-23E0-0F46-BA92-71022B578E8D}"/>
              </a:ext>
            </a:extLst>
          </p:cNvPr>
          <p:cNvSpPr>
            <a:spLocks noGrp="1"/>
          </p:cNvSpPr>
          <p:nvPr>
            <p:ph type="body" sz="quarter" idx="26" hasCustomPrompt="1"/>
          </p:nvPr>
        </p:nvSpPr>
        <p:spPr>
          <a:xfrm>
            <a:off x="3771901" y="309738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40" name="Text Placeholder 12">
            <a:extLst>
              <a:ext uri="{FF2B5EF4-FFF2-40B4-BE49-F238E27FC236}">
                <a16:creationId xmlns:a16="http://schemas.microsoft.com/office/drawing/2014/main" id="{B7AC6249-2F2F-0B4A-9B46-C566FAE12305}"/>
              </a:ext>
            </a:extLst>
          </p:cNvPr>
          <p:cNvSpPr>
            <a:spLocks noGrp="1"/>
          </p:cNvSpPr>
          <p:nvPr>
            <p:ph type="body" sz="quarter" idx="27" hasCustomPrompt="1"/>
          </p:nvPr>
        </p:nvSpPr>
        <p:spPr>
          <a:xfrm>
            <a:off x="5461030" y="310220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41" name="Text Placeholder 12">
            <a:extLst>
              <a:ext uri="{FF2B5EF4-FFF2-40B4-BE49-F238E27FC236}">
                <a16:creationId xmlns:a16="http://schemas.microsoft.com/office/drawing/2014/main" id="{67FEEB1A-615E-7445-B149-77EFD4DF1F7A}"/>
              </a:ext>
            </a:extLst>
          </p:cNvPr>
          <p:cNvSpPr>
            <a:spLocks noGrp="1"/>
          </p:cNvSpPr>
          <p:nvPr>
            <p:ph type="body" sz="quarter" idx="28" hasCustomPrompt="1"/>
          </p:nvPr>
        </p:nvSpPr>
        <p:spPr>
          <a:xfrm>
            <a:off x="7175530" y="309738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Tree>
    <p:extLst>
      <p:ext uri="{BB962C8B-B14F-4D97-AF65-F5344CB8AC3E}">
        <p14:creationId xmlns:p14="http://schemas.microsoft.com/office/powerpoint/2010/main" val="53841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23452D92-684F-0342-A573-B4D87BA349A7}"/>
              </a:ext>
            </a:extLst>
          </p:cNvPr>
          <p:cNvSpPr>
            <a:spLocks noGrp="1"/>
          </p:cNvSpPr>
          <p:nvPr>
            <p:ph type="chart" sz="quarter" idx="10"/>
          </p:nvPr>
        </p:nvSpPr>
        <p:spPr>
          <a:xfrm>
            <a:off x="385370" y="1997396"/>
            <a:ext cx="2000250" cy="1771650"/>
          </a:xfrm>
          <a:prstGeom prst="rect">
            <a:avLst/>
          </a:prstGeom>
        </p:spPr>
        <p:txBody>
          <a:bodyPr/>
          <a:lstStyle/>
          <a:p>
            <a:endParaRPr lang="en-US"/>
          </a:p>
        </p:txBody>
      </p:sp>
      <p:sp>
        <p:nvSpPr>
          <p:cNvPr id="9" name="Triangle 8">
            <a:extLst>
              <a:ext uri="{FF2B5EF4-FFF2-40B4-BE49-F238E27FC236}">
                <a16:creationId xmlns:a16="http://schemas.microsoft.com/office/drawing/2014/main" id="{019DB69F-EC54-784E-B59A-8DFD0E6072FB}"/>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riangle 8">
            <a:extLst>
              <a:ext uri="{FF2B5EF4-FFF2-40B4-BE49-F238E27FC236}">
                <a16:creationId xmlns:a16="http://schemas.microsoft.com/office/drawing/2014/main" id="{07315B7F-A857-3E49-A82B-4136D28686C1}"/>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1" name="Text Placeholder 12">
            <a:extLst>
              <a:ext uri="{FF2B5EF4-FFF2-40B4-BE49-F238E27FC236}">
                <a16:creationId xmlns:a16="http://schemas.microsoft.com/office/drawing/2014/main" id="{7EBCE28A-E229-CF42-8958-9D3BD5033F30}"/>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These are pie charts</a:t>
            </a:r>
          </a:p>
        </p:txBody>
      </p:sp>
      <p:sp>
        <p:nvSpPr>
          <p:cNvPr id="16" name="Chart Placeholder 3">
            <a:extLst>
              <a:ext uri="{FF2B5EF4-FFF2-40B4-BE49-F238E27FC236}">
                <a16:creationId xmlns:a16="http://schemas.microsoft.com/office/drawing/2014/main" id="{1EC5D27D-A4F1-2B46-AF54-944CC6B1BB7C}"/>
              </a:ext>
            </a:extLst>
          </p:cNvPr>
          <p:cNvSpPr>
            <a:spLocks noGrp="1"/>
          </p:cNvSpPr>
          <p:nvPr>
            <p:ph type="chart" sz="quarter" idx="12"/>
          </p:nvPr>
        </p:nvSpPr>
        <p:spPr>
          <a:xfrm>
            <a:off x="2998015" y="1640570"/>
            <a:ext cx="2545535" cy="2485302"/>
          </a:xfrm>
          <a:prstGeom prst="rect">
            <a:avLst/>
          </a:prstGeom>
        </p:spPr>
        <p:txBody>
          <a:bodyPr/>
          <a:lstStyle/>
          <a:p>
            <a:endParaRPr lang="en-US"/>
          </a:p>
        </p:txBody>
      </p:sp>
      <p:sp>
        <p:nvSpPr>
          <p:cNvPr id="17" name="Chart Placeholder 3">
            <a:extLst>
              <a:ext uri="{FF2B5EF4-FFF2-40B4-BE49-F238E27FC236}">
                <a16:creationId xmlns:a16="http://schemas.microsoft.com/office/drawing/2014/main" id="{3A2B00EF-9995-B348-933A-1ADCA4385F4B}"/>
              </a:ext>
            </a:extLst>
          </p:cNvPr>
          <p:cNvSpPr>
            <a:spLocks noGrp="1"/>
          </p:cNvSpPr>
          <p:nvPr>
            <p:ph type="chart" sz="quarter" idx="13"/>
          </p:nvPr>
        </p:nvSpPr>
        <p:spPr>
          <a:xfrm>
            <a:off x="6340313" y="2024062"/>
            <a:ext cx="2000250" cy="1771650"/>
          </a:xfrm>
          <a:prstGeom prst="rect">
            <a:avLst/>
          </a:prstGeom>
        </p:spPr>
        <p:txBody>
          <a:bodyPr/>
          <a:lstStyle/>
          <a:p>
            <a:endParaRPr lang="en-US"/>
          </a:p>
        </p:txBody>
      </p:sp>
      <p:sp>
        <p:nvSpPr>
          <p:cNvPr id="18" name="Text Placeholder 12">
            <a:extLst>
              <a:ext uri="{FF2B5EF4-FFF2-40B4-BE49-F238E27FC236}">
                <a16:creationId xmlns:a16="http://schemas.microsoft.com/office/drawing/2014/main" id="{6C6C6A53-4EDE-B644-BDF2-A9011AB1A8B2}"/>
              </a:ext>
            </a:extLst>
          </p:cNvPr>
          <p:cNvSpPr>
            <a:spLocks noGrp="1"/>
          </p:cNvSpPr>
          <p:nvPr>
            <p:ph type="body" sz="quarter" idx="14" hasCustomPrompt="1"/>
          </p:nvPr>
        </p:nvSpPr>
        <p:spPr>
          <a:xfrm>
            <a:off x="342900" y="917424"/>
            <a:ext cx="8058150" cy="657507"/>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a:t>
            </a:r>
          </a:p>
        </p:txBody>
      </p:sp>
      <p:sp>
        <p:nvSpPr>
          <p:cNvPr id="34" name="Text Placeholder 12">
            <a:extLst>
              <a:ext uri="{FF2B5EF4-FFF2-40B4-BE49-F238E27FC236}">
                <a16:creationId xmlns:a16="http://schemas.microsoft.com/office/drawing/2014/main" id="{9D2234ED-067A-1946-BC58-EA22B6C468F0}"/>
              </a:ext>
            </a:extLst>
          </p:cNvPr>
          <p:cNvSpPr>
            <a:spLocks noGrp="1"/>
          </p:cNvSpPr>
          <p:nvPr>
            <p:ph type="body" sz="quarter" idx="16" hasCustomPrompt="1"/>
          </p:nvPr>
        </p:nvSpPr>
        <p:spPr>
          <a:xfrm>
            <a:off x="385370" y="3969166"/>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35" name="Text Placeholder 12">
            <a:extLst>
              <a:ext uri="{FF2B5EF4-FFF2-40B4-BE49-F238E27FC236}">
                <a16:creationId xmlns:a16="http://schemas.microsoft.com/office/drawing/2014/main" id="{F8D39027-1961-2548-9104-3939FDEA5B9A}"/>
              </a:ext>
            </a:extLst>
          </p:cNvPr>
          <p:cNvSpPr>
            <a:spLocks noGrp="1"/>
          </p:cNvSpPr>
          <p:nvPr>
            <p:ph type="body" sz="quarter" idx="17" hasCustomPrompt="1"/>
          </p:nvPr>
        </p:nvSpPr>
        <p:spPr>
          <a:xfrm>
            <a:off x="2998015" y="4369216"/>
            <a:ext cx="2545535"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36" name="Text Placeholder 12">
            <a:extLst>
              <a:ext uri="{FF2B5EF4-FFF2-40B4-BE49-F238E27FC236}">
                <a16:creationId xmlns:a16="http://schemas.microsoft.com/office/drawing/2014/main" id="{B8DF43A7-372D-B04E-8423-7E63DCDC176E}"/>
              </a:ext>
            </a:extLst>
          </p:cNvPr>
          <p:cNvSpPr>
            <a:spLocks noGrp="1"/>
          </p:cNvSpPr>
          <p:nvPr>
            <p:ph type="body" sz="quarter" idx="18" hasCustomPrompt="1"/>
          </p:nvPr>
        </p:nvSpPr>
        <p:spPr>
          <a:xfrm>
            <a:off x="6340313" y="4026316"/>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Tree>
    <p:extLst>
      <p:ext uri="{BB962C8B-B14F-4D97-AF65-F5344CB8AC3E}">
        <p14:creationId xmlns:p14="http://schemas.microsoft.com/office/powerpoint/2010/main" val="237580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s with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Pie charts with image</a:t>
            </a:r>
          </a:p>
        </p:txBody>
      </p:sp>
      <p:sp>
        <p:nvSpPr>
          <p:cNvPr id="6" name="Text Placeholder 12">
            <a:extLst>
              <a:ext uri="{FF2B5EF4-FFF2-40B4-BE49-F238E27FC236}">
                <a16:creationId xmlns:a16="http://schemas.microsoft.com/office/drawing/2014/main" id="{2E92754D-4634-A84A-80B3-5D0C46AB3889}"/>
              </a:ext>
            </a:extLst>
          </p:cNvPr>
          <p:cNvSpPr>
            <a:spLocks noGrp="1"/>
          </p:cNvSpPr>
          <p:nvPr>
            <p:ph type="body" sz="quarter" idx="12" hasCustomPrompt="1"/>
          </p:nvPr>
        </p:nvSpPr>
        <p:spPr>
          <a:xfrm>
            <a:off x="342900" y="1085850"/>
            <a:ext cx="4743450" cy="102870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a:t>
            </a:r>
          </a:p>
        </p:txBody>
      </p:sp>
      <p:sp>
        <p:nvSpPr>
          <p:cNvPr id="8" name="Chart Placeholder 3">
            <a:extLst>
              <a:ext uri="{FF2B5EF4-FFF2-40B4-BE49-F238E27FC236}">
                <a16:creationId xmlns:a16="http://schemas.microsoft.com/office/drawing/2014/main" id="{6C97E7BD-224D-6A40-A411-A741300EB357}"/>
              </a:ext>
            </a:extLst>
          </p:cNvPr>
          <p:cNvSpPr>
            <a:spLocks noGrp="1"/>
          </p:cNvSpPr>
          <p:nvPr>
            <p:ph type="chart" sz="quarter" idx="10"/>
          </p:nvPr>
        </p:nvSpPr>
        <p:spPr>
          <a:xfrm>
            <a:off x="342900" y="2420231"/>
            <a:ext cx="2000250" cy="1771650"/>
          </a:xfrm>
          <a:prstGeom prst="rect">
            <a:avLst/>
          </a:prstGeom>
        </p:spPr>
        <p:txBody>
          <a:bodyPr/>
          <a:lstStyle/>
          <a:p>
            <a:endParaRPr lang="en-US"/>
          </a:p>
        </p:txBody>
      </p:sp>
      <p:sp>
        <p:nvSpPr>
          <p:cNvPr id="9" name="Text Placeholder 12">
            <a:extLst>
              <a:ext uri="{FF2B5EF4-FFF2-40B4-BE49-F238E27FC236}">
                <a16:creationId xmlns:a16="http://schemas.microsoft.com/office/drawing/2014/main" id="{AC45D57A-8DD6-2E4B-8374-0A50FAE5884E}"/>
              </a:ext>
            </a:extLst>
          </p:cNvPr>
          <p:cNvSpPr>
            <a:spLocks noGrp="1"/>
          </p:cNvSpPr>
          <p:nvPr>
            <p:ph type="body" sz="quarter" idx="16" hasCustomPrompt="1"/>
          </p:nvPr>
        </p:nvSpPr>
        <p:spPr>
          <a:xfrm>
            <a:off x="342900" y="4392002"/>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10" name="Chart Placeholder 3">
            <a:extLst>
              <a:ext uri="{FF2B5EF4-FFF2-40B4-BE49-F238E27FC236}">
                <a16:creationId xmlns:a16="http://schemas.microsoft.com/office/drawing/2014/main" id="{63F19FAB-BE8C-2B48-A159-4DEE70A3DAF8}"/>
              </a:ext>
            </a:extLst>
          </p:cNvPr>
          <p:cNvSpPr>
            <a:spLocks noGrp="1"/>
          </p:cNvSpPr>
          <p:nvPr>
            <p:ph type="chart" sz="quarter" idx="17"/>
          </p:nvPr>
        </p:nvSpPr>
        <p:spPr>
          <a:xfrm>
            <a:off x="2556147" y="2431057"/>
            <a:ext cx="2000250" cy="1771650"/>
          </a:xfrm>
          <a:prstGeom prst="rect">
            <a:avLst/>
          </a:prstGeom>
        </p:spPr>
        <p:txBody>
          <a:bodyPr/>
          <a:lstStyle/>
          <a:p>
            <a:endParaRPr lang="en-US"/>
          </a:p>
        </p:txBody>
      </p:sp>
      <p:sp>
        <p:nvSpPr>
          <p:cNvPr id="11" name="Text Placeholder 12">
            <a:extLst>
              <a:ext uri="{FF2B5EF4-FFF2-40B4-BE49-F238E27FC236}">
                <a16:creationId xmlns:a16="http://schemas.microsoft.com/office/drawing/2014/main" id="{0C95F1F6-5169-B342-AF6F-83D77BFBB530}"/>
              </a:ext>
            </a:extLst>
          </p:cNvPr>
          <p:cNvSpPr>
            <a:spLocks noGrp="1"/>
          </p:cNvSpPr>
          <p:nvPr>
            <p:ph type="body" sz="quarter" idx="18" hasCustomPrompt="1"/>
          </p:nvPr>
        </p:nvSpPr>
        <p:spPr>
          <a:xfrm>
            <a:off x="2556147" y="4402828"/>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Tree>
    <p:extLst>
      <p:ext uri="{BB962C8B-B14F-4D97-AF65-F5344CB8AC3E}">
        <p14:creationId xmlns:p14="http://schemas.microsoft.com/office/powerpoint/2010/main" val="162030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54591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29216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99190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177644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81562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E56B9DDC-0AE3-CF4B-ACE4-FFD4D38EFB89}"/>
              </a:ext>
            </a:extLst>
          </p:cNvPr>
          <p:cNvSpPr>
            <a:spLocks noGrp="1"/>
          </p:cNvSpPr>
          <p:nvPr>
            <p:ph type="body" sz="quarter" idx="10" hasCustomPrompt="1"/>
          </p:nvPr>
        </p:nvSpPr>
        <p:spPr>
          <a:xfrm>
            <a:off x="342900" y="2057400"/>
            <a:ext cx="4075044" cy="551049"/>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This is a</a:t>
            </a:r>
          </a:p>
        </p:txBody>
      </p:sp>
      <p:sp>
        <p:nvSpPr>
          <p:cNvPr id="9" name="Text Placeholder 12">
            <a:extLst>
              <a:ext uri="{FF2B5EF4-FFF2-40B4-BE49-F238E27FC236}">
                <a16:creationId xmlns:a16="http://schemas.microsoft.com/office/drawing/2014/main" id="{5CED2DBA-943E-734B-970E-07C63A8721B3}"/>
              </a:ext>
            </a:extLst>
          </p:cNvPr>
          <p:cNvSpPr>
            <a:spLocks noGrp="1"/>
          </p:cNvSpPr>
          <p:nvPr>
            <p:ph type="body" sz="quarter" idx="11" hasCustomPrompt="1"/>
          </p:nvPr>
        </p:nvSpPr>
        <p:spPr>
          <a:xfrm>
            <a:off x="342900" y="2535051"/>
            <a:ext cx="4075044" cy="551049"/>
          </a:xfrm>
          <a:prstGeom prst="rect">
            <a:avLst/>
          </a:prstGeom>
        </p:spPr>
        <p:txBody>
          <a:bodyPr/>
          <a:lstStyle>
            <a:lvl1pPr marL="0" indent="0">
              <a:buNone/>
              <a:defRPr sz="3600" b="1" i="0" spc="75" baseline="0">
                <a:solidFill>
                  <a:srgbClr val="65B333"/>
                </a:solidFill>
                <a:latin typeface="Stag Semibold" panose="02000503060000020004" pitchFamily="2" charset="77"/>
              </a:defRPr>
            </a:lvl1pPr>
          </a:lstStyle>
          <a:p>
            <a:pPr lvl="0"/>
            <a:r>
              <a:rPr lang="en-US" dirty="0"/>
              <a:t>section title</a:t>
            </a:r>
          </a:p>
        </p:txBody>
      </p:sp>
      <p:sp>
        <p:nvSpPr>
          <p:cNvPr id="10" name="Triangle 8">
            <a:extLst>
              <a:ext uri="{FF2B5EF4-FFF2-40B4-BE49-F238E27FC236}">
                <a16:creationId xmlns:a16="http://schemas.microsoft.com/office/drawing/2014/main" id="{CCBC1051-72CD-DC41-B23C-F9CE792E0C92}"/>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riangle 8">
            <a:extLst>
              <a:ext uri="{FF2B5EF4-FFF2-40B4-BE49-F238E27FC236}">
                <a16:creationId xmlns:a16="http://schemas.microsoft.com/office/drawing/2014/main" id="{8D473DF4-9D68-1647-9290-0F69E7B0753C}"/>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5" name="Text Placeholder 14">
            <a:extLst>
              <a:ext uri="{FF2B5EF4-FFF2-40B4-BE49-F238E27FC236}">
                <a16:creationId xmlns:a16="http://schemas.microsoft.com/office/drawing/2014/main" id="{B49A4A23-7CCA-6744-8A08-72567870B05C}"/>
              </a:ext>
            </a:extLst>
          </p:cNvPr>
          <p:cNvSpPr>
            <a:spLocks noGrp="1"/>
          </p:cNvSpPr>
          <p:nvPr>
            <p:ph type="body" sz="quarter" idx="12" hasCustomPrompt="1"/>
          </p:nvPr>
        </p:nvSpPr>
        <p:spPr>
          <a:xfrm>
            <a:off x="8858250" y="4873467"/>
            <a:ext cx="228600" cy="178594"/>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Tree>
    <p:extLst>
      <p:ext uri="{BB962C8B-B14F-4D97-AF65-F5344CB8AC3E}">
        <p14:creationId xmlns:p14="http://schemas.microsoft.com/office/powerpoint/2010/main" val="297937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86228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766886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07359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892215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024813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751941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0A7306C-AEF7-644D-AA80-0833A02DF686}"/>
              </a:ext>
            </a:extLst>
          </p:cNvPr>
          <p:cNvSpPr>
            <a:spLocks noGrp="1"/>
          </p:cNvSpPr>
          <p:nvPr>
            <p:ph type="pic" idx="1"/>
          </p:nvPr>
        </p:nvSpPr>
        <p:spPr>
          <a:xfrm>
            <a:off x="0" y="1"/>
            <a:ext cx="9138716" cy="3098524"/>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4954" h="4131365">
                <a:moveTo>
                  <a:pt x="0" y="0"/>
                </a:moveTo>
                <a:lnTo>
                  <a:pt x="12184954" y="0"/>
                </a:lnTo>
                <a:lnTo>
                  <a:pt x="12175015" y="4131365"/>
                </a:lnTo>
                <a:lnTo>
                  <a:pt x="0" y="3733800"/>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riangle 8">
            <a:extLst>
              <a:ext uri="{FF2B5EF4-FFF2-40B4-BE49-F238E27FC236}">
                <a16:creationId xmlns:a16="http://schemas.microsoft.com/office/drawing/2014/main" id="{314E9AF4-DCE7-BE4D-8203-E632AB6CD99C}"/>
              </a:ext>
            </a:extLst>
          </p:cNvPr>
          <p:cNvSpPr/>
          <p:nvPr userDrawn="1"/>
        </p:nvSpPr>
        <p:spPr>
          <a:xfrm>
            <a:off x="-2642" y="2800350"/>
            <a:ext cx="2510873"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drawing&#10;&#10;Description automatically generated">
            <a:extLst>
              <a:ext uri="{FF2B5EF4-FFF2-40B4-BE49-F238E27FC236}">
                <a16:creationId xmlns:a16="http://schemas.microsoft.com/office/drawing/2014/main" id="{47F0B188-E2D0-D44F-8BE1-CAC360AEFB2E}"/>
              </a:ext>
            </a:extLst>
          </p:cNvPr>
          <p:cNvPicPr>
            <a:picLocks noChangeAspect="1"/>
          </p:cNvPicPr>
          <p:nvPr userDrawn="1"/>
        </p:nvPicPr>
        <p:blipFill>
          <a:blip r:embed="rId2"/>
          <a:stretch>
            <a:fillRect/>
          </a:stretch>
        </p:blipFill>
        <p:spPr>
          <a:xfrm>
            <a:off x="342900" y="4562889"/>
            <a:ext cx="1450734" cy="381001"/>
          </a:xfrm>
          <a:prstGeom prst="rect">
            <a:avLst/>
          </a:prstGeom>
        </p:spPr>
      </p:pic>
      <p:sp>
        <p:nvSpPr>
          <p:cNvPr id="13" name="Text Placeholder 12">
            <a:extLst>
              <a:ext uri="{FF2B5EF4-FFF2-40B4-BE49-F238E27FC236}">
                <a16:creationId xmlns:a16="http://schemas.microsoft.com/office/drawing/2014/main" id="{DDB35104-AD26-D347-B366-33121605C95C}"/>
              </a:ext>
            </a:extLst>
          </p:cNvPr>
          <p:cNvSpPr>
            <a:spLocks noGrp="1"/>
          </p:cNvSpPr>
          <p:nvPr>
            <p:ph type="body" sz="quarter" idx="10" hasCustomPrompt="1"/>
          </p:nvPr>
        </p:nvSpPr>
        <p:spPr>
          <a:xfrm>
            <a:off x="285750" y="3314700"/>
            <a:ext cx="4075044" cy="571500"/>
          </a:xfrm>
          <a:prstGeom prst="rect">
            <a:avLst/>
          </a:prstGeom>
        </p:spPr>
        <p:txBody>
          <a:bodyPr/>
          <a:lstStyle>
            <a:lvl1pPr marL="0" indent="0">
              <a:buNone/>
              <a:defRPr sz="4200" b="1" i="0" spc="75" baseline="0">
                <a:solidFill>
                  <a:srgbClr val="5B6770"/>
                </a:solidFill>
                <a:latin typeface="Stag Semibold" panose="02000503060000020004" pitchFamily="2" charset="77"/>
              </a:defRPr>
            </a:lvl1pPr>
          </a:lstStyle>
          <a:p>
            <a:pPr lvl="0"/>
            <a:r>
              <a:rPr lang="en-US" dirty="0"/>
              <a:t>UBC Sauder</a:t>
            </a:r>
          </a:p>
        </p:txBody>
      </p:sp>
      <p:sp>
        <p:nvSpPr>
          <p:cNvPr id="15" name="Text Placeholder 14">
            <a:extLst>
              <a:ext uri="{FF2B5EF4-FFF2-40B4-BE49-F238E27FC236}">
                <a16:creationId xmlns:a16="http://schemas.microsoft.com/office/drawing/2014/main" id="{6674B8F5-FCEA-D642-A067-B485C384E8A8}"/>
              </a:ext>
            </a:extLst>
          </p:cNvPr>
          <p:cNvSpPr>
            <a:spLocks noGrp="1"/>
          </p:cNvSpPr>
          <p:nvPr>
            <p:ph type="body" sz="quarter" idx="11" hasCustomPrompt="1"/>
          </p:nvPr>
        </p:nvSpPr>
        <p:spPr>
          <a:xfrm>
            <a:off x="303144" y="3943350"/>
            <a:ext cx="3429000" cy="742950"/>
          </a:xfrm>
          <a:prstGeom prst="rect">
            <a:avLst/>
          </a:prstGeom>
        </p:spPr>
        <p:txBody>
          <a:bodyPr/>
          <a:lstStyle>
            <a:lvl1pPr marL="0" indent="0">
              <a:buNone/>
              <a:defRPr sz="1575" b="1" i="0" spc="0">
                <a:solidFill>
                  <a:srgbClr val="65B333"/>
                </a:solidFill>
                <a:latin typeface="Whitney Semibold" pitchFamily="2" charset="0"/>
              </a:defRPr>
            </a:lvl1pPr>
          </a:lstStyle>
          <a:p>
            <a:pPr lvl="0"/>
            <a:r>
              <a:rPr lang="en-US" dirty="0"/>
              <a:t>Sample presentation deck</a:t>
            </a:r>
          </a:p>
        </p:txBody>
      </p:sp>
    </p:spTree>
    <p:extLst>
      <p:ext uri="{BB962C8B-B14F-4D97-AF65-F5344CB8AC3E}">
        <p14:creationId xmlns:p14="http://schemas.microsoft.com/office/powerpoint/2010/main" val="248673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3" name="Text Placeholder 12">
            <a:extLst>
              <a:ext uri="{FF2B5EF4-FFF2-40B4-BE49-F238E27FC236}">
                <a16:creationId xmlns:a16="http://schemas.microsoft.com/office/drawing/2014/main" id="{91A5CFD9-BAAA-AB4F-AEDA-18345055492D}"/>
              </a:ext>
            </a:extLst>
          </p:cNvPr>
          <p:cNvSpPr>
            <a:spLocks noGrp="1"/>
          </p:cNvSpPr>
          <p:nvPr>
            <p:ph type="body" sz="quarter" idx="12" hasCustomPrompt="1"/>
          </p:nvPr>
        </p:nvSpPr>
        <p:spPr>
          <a:xfrm>
            <a:off x="342900" y="1085850"/>
            <a:ext cx="4362086" cy="337185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a:solidFill>
                  <a:srgbClr val="5B6770"/>
                </a:solidFill>
                <a:latin typeface="Whitney Book" pitchFamily="2" charset="0"/>
              </a:rPr>
              <a:t>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a:t>
            </a:r>
          </a:p>
        </p:txBody>
      </p:sp>
    </p:spTree>
    <p:extLst>
      <p:ext uri="{BB962C8B-B14F-4D97-AF65-F5344CB8AC3E}">
        <p14:creationId xmlns:p14="http://schemas.microsoft.com/office/powerpoint/2010/main" val="3107809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4" name="Slide Number Placeholder 5">
            <a:extLst>
              <a:ext uri="{FF2B5EF4-FFF2-40B4-BE49-F238E27FC236}">
                <a16:creationId xmlns:a16="http://schemas.microsoft.com/office/drawing/2014/main" id="{EA8768D0-E77E-4ADB-BA2A-C9AC50B2585C}"/>
              </a:ext>
            </a:extLst>
          </p:cNvPr>
          <p:cNvSpPr>
            <a:spLocks noGrp="1"/>
          </p:cNvSpPr>
          <p:nvPr>
            <p:ph type="sldNum" sz="quarter" idx="12"/>
          </p:nvPr>
        </p:nvSpPr>
        <p:spPr>
          <a:xfrm>
            <a:off x="7086600" y="4854058"/>
            <a:ext cx="2057400"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38305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oter with headline and body copy">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4" name="Text Placeholder 12">
            <a:extLst>
              <a:ext uri="{FF2B5EF4-FFF2-40B4-BE49-F238E27FC236}">
                <a16:creationId xmlns:a16="http://schemas.microsoft.com/office/drawing/2014/main" id="{32013CE1-A2D9-444D-B00D-88B3C18DD186}"/>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This is a Headline</a:t>
            </a:r>
          </a:p>
        </p:txBody>
      </p:sp>
      <p:sp>
        <p:nvSpPr>
          <p:cNvPr id="5" name="Text Placeholder 12">
            <a:extLst>
              <a:ext uri="{FF2B5EF4-FFF2-40B4-BE49-F238E27FC236}">
                <a16:creationId xmlns:a16="http://schemas.microsoft.com/office/drawing/2014/main" id="{B8912CD1-9A17-1A4C-A3C7-9620188889C4}"/>
              </a:ext>
            </a:extLst>
          </p:cNvPr>
          <p:cNvSpPr>
            <a:spLocks noGrp="1"/>
          </p:cNvSpPr>
          <p:nvPr>
            <p:ph type="body" sz="quarter" idx="14" hasCustomPrompt="1"/>
          </p:nvPr>
        </p:nvSpPr>
        <p:spPr>
          <a:xfrm>
            <a:off x="342900" y="917424"/>
            <a:ext cx="8343900" cy="2225826"/>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err="1">
                <a:solidFill>
                  <a:srgbClr val="5B6770"/>
                </a:solidFill>
                <a:latin typeface="Whitney Book" pitchFamily="2" charset="0"/>
              </a:rPr>
              <a:t>Etiam</a:t>
            </a:r>
            <a:r>
              <a:rPr lang="en-CA" sz="1800" dirty="0">
                <a:solidFill>
                  <a:srgbClr val="5B6770"/>
                </a:solidFill>
                <a:latin typeface="Whitney Book" pitchFamily="2" charset="0"/>
              </a:rPr>
              <a:t> </a:t>
            </a:r>
            <a:r>
              <a:rPr lang="en-CA" sz="1800" dirty="0" err="1">
                <a:solidFill>
                  <a:srgbClr val="5B6770"/>
                </a:solidFill>
                <a:latin typeface="Whitney Book" pitchFamily="2" charset="0"/>
              </a:rPr>
              <a:t>iaculis</a:t>
            </a:r>
            <a:r>
              <a:rPr lang="en-CA" sz="1800" dirty="0">
                <a:solidFill>
                  <a:srgbClr val="5B6770"/>
                </a:solidFill>
                <a:latin typeface="Whitney Book" pitchFamily="2" charset="0"/>
              </a:rPr>
              <a:t>, </a:t>
            </a:r>
            <a:r>
              <a:rPr lang="en-CA" sz="1800" dirty="0" err="1">
                <a:solidFill>
                  <a:srgbClr val="5B6770"/>
                </a:solidFill>
                <a:latin typeface="Whitney Book" pitchFamily="2" charset="0"/>
              </a:rPr>
              <a:t>orci</a:t>
            </a:r>
            <a:r>
              <a:rPr lang="en-CA" sz="1800" dirty="0">
                <a:solidFill>
                  <a:srgbClr val="5B6770"/>
                </a:solidFill>
                <a:latin typeface="Whitney Book" pitchFamily="2" charset="0"/>
              </a:rPr>
              <a:t> </a:t>
            </a:r>
            <a:r>
              <a:rPr lang="en-CA" sz="1800" dirty="0" err="1">
                <a:solidFill>
                  <a:srgbClr val="5B6770"/>
                </a:solidFill>
                <a:latin typeface="Whitney Book" pitchFamily="2" charset="0"/>
              </a:rPr>
              <a:t>ut</a:t>
            </a:r>
            <a:r>
              <a:rPr lang="en-CA" sz="1800" dirty="0">
                <a:solidFill>
                  <a:srgbClr val="5B6770"/>
                </a:solidFill>
                <a:latin typeface="Whitney Book" pitchFamily="2" charset="0"/>
              </a:rPr>
              <a:t>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rutrum</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volutpat</a:t>
            </a:r>
            <a:r>
              <a:rPr lang="en-CA" sz="1800" dirty="0">
                <a:solidFill>
                  <a:srgbClr val="5B6770"/>
                </a:solidFill>
                <a:latin typeface="Whitney Book" pitchFamily="2" charset="0"/>
              </a:rPr>
              <a:t> </a:t>
            </a:r>
            <a:r>
              <a:rPr lang="en-CA" sz="1800" dirty="0" err="1">
                <a:solidFill>
                  <a:srgbClr val="5B6770"/>
                </a:solidFill>
                <a:latin typeface="Whitney Book" pitchFamily="2" charset="0"/>
              </a:rPr>
              <a:t>massa</a:t>
            </a:r>
            <a:r>
              <a:rPr lang="en-CA" sz="1800" dirty="0">
                <a:solidFill>
                  <a:srgbClr val="5B6770"/>
                </a:solidFill>
                <a:latin typeface="Whitney Book" pitchFamily="2" charset="0"/>
              </a:rPr>
              <a:t>, </a:t>
            </a:r>
            <a:r>
              <a:rPr lang="en-CA" sz="1800" dirty="0" err="1">
                <a:solidFill>
                  <a:srgbClr val="5B6770"/>
                </a:solidFill>
                <a:latin typeface="Whitney Book" pitchFamily="2" charset="0"/>
              </a:rPr>
              <a:t>eu</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neque</a:t>
            </a:r>
            <a:r>
              <a:rPr lang="en-CA" sz="1800" dirty="0">
                <a:solidFill>
                  <a:srgbClr val="5B6770"/>
                </a:solidFill>
                <a:latin typeface="Whitney Book" pitchFamily="2" charset="0"/>
              </a:rPr>
              <a:t> dolor et libero. Vestibulum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ligula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a:t>
            </a:r>
            <a:r>
              <a:rPr lang="en-CA" sz="1800" dirty="0" err="1">
                <a:solidFill>
                  <a:srgbClr val="5B6770"/>
                </a:solidFill>
                <a:latin typeface="Whitney Book" pitchFamily="2" charset="0"/>
              </a:rPr>
              <a:t>aliquet</a:t>
            </a:r>
            <a:r>
              <a:rPr lang="en-CA" sz="1800" dirty="0">
                <a:solidFill>
                  <a:srgbClr val="5B6770"/>
                </a:solidFill>
                <a:latin typeface="Whitney Book" pitchFamily="2" charset="0"/>
              </a:rPr>
              <a:t>. </a:t>
            </a:r>
            <a:endParaRPr lang="en-US" sz="1800" dirty="0">
              <a:solidFill>
                <a:srgbClr val="5B6770"/>
              </a:solidFill>
              <a:latin typeface="Whitney Book" pitchFamily="2" charset="0"/>
            </a:endParaRPr>
          </a:p>
        </p:txBody>
      </p:sp>
    </p:spTree>
    <p:extLst>
      <p:ext uri="{BB962C8B-B14F-4D97-AF65-F5344CB8AC3E}">
        <p14:creationId xmlns:p14="http://schemas.microsoft.com/office/powerpoint/2010/main" val="12652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riangle 8">
            <a:extLst>
              <a:ext uri="{FF2B5EF4-FFF2-40B4-BE49-F238E27FC236}">
                <a16:creationId xmlns:a16="http://schemas.microsoft.com/office/drawing/2014/main" id="{346B4EE8-94A0-FD46-A7C9-8D6900CEB24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riangle 8">
            <a:extLst>
              <a:ext uri="{FF2B5EF4-FFF2-40B4-BE49-F238E27FC236}">
                <a16:creationId xmlns:a16="http://schemas.microsoft.com/office/drawing/2014/main" id="{4924B472-7CB3-0D4A-B75E-5912BC8A267A}"/>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9" name="Text Placeholder 14">
            <a:extLst>
              <a:ext uri="{FF2B5EF4-FFF2-40B4-BE49-F238E27FC236}">
                <a16:creationId xmlns:a16="http://schemas.microsoft.com/office/drawing/2014/main" id="{351F8A70-ACC4-4340-A9DD-79692D879650}"/>
              </a:ext>
            </a:extLst>
          </p:cNvPr>
          <p:cNvSpPr>
            <a:spLocks noGrp="1"/>
          </p:cNvSpPr>
          <p:nvPr>
            <p:ph type="body" sz="quarter" idx="12" hasCustomPrompt="1"/>
          </p:nvPr>
        </p:nvSpPr>
        <p:spPr>
          <a:xfrm>
            <a:off x="8858250" y="4873467"/>
            <a:ext cx="228600" cy="178594"/>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
        <p:nvSpPr>
          <p:cNvPr id="11" name="Text Placeholder 12">
            <a:extLst>
              <a:ext uri="{FF2B5EF4-FFF2-40B4-BE49-F238E27FC236}">
                <a16:creationId xmlns:a16="http://schemas.microsoft.com/office/drawing/2014/main" id="{E765FCD7-EE54-0649-843D-78B38B993510}"/>
              </a:ext>
            </a:extLst>
          </p:cNvPr>
          <p:cNvSpPr>
            <a:spLocks noGrp="1"/>
          </p:cNvSpPr>
          <p:nvPr>
            <p:ph type="body" sz="quarter" idx="10" hasCustomPrompt="1"/>
          </p:nvPr>
        </p:nvSpPr>
        <p:spPr>
          <a:xfrm>
            <a:off x="342900" y="2057400"/>
            <a:ext cx="4075044" cy="551049"/>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Divider Slide</a:t>
            </a:r>
          </a:p>
        </p:txBody>
      </p:sp>
      <p:sp>
        <p:nvSpPr>
          <p:cNvPr id="3" name="Text Placeholder 2">
            <a:extLst>
              <a:ext uri="{FF2B5EF4-FFF2-40B4-BE49-F238E27FC236}">
                <a16:creationId xmlns:a16="http://schemas.microsoft.com/office/drawing/2014/main" id="{726F352D-EAD4-C248-8B88-A980B796CF4B}"/>
              </a:ext>
            </a:extLst>
          </p:cNvPr>
          <p:cNvSpPr>
            <a:spLocks noGrp="1"/>
          </p:cNvSpPr>
          <p:nvPr>
            <p:ph type="body" sz="quarter" idx="13" hasCustomPrompt="1"/>
          </p:nvPr>
        </p:nvSpPr>
        <p:spPr>
          <a:xfrm>
            <a:off x="342900" y="2683335"/>
            <a:ext cx="3200400" cy="917115"/>
          </a:xfrm>
          <a:prstGeom prst="rect">
            <a:avLst/>
          </a:prstGeom>
        </p:spPr>
        <p:txBody>
          <a:bodyPr/>
          <a:lstStyle>
            <a:lvl1pPr marL="0" indent="0">
              <a:lnSpc>
                <a:spcPct val="100000"/>
              </a:lnSpc>
              <a:buNone/>
              <a:defRPr lang="en-CA" sz="1425" b="0" i="0" smtClean="0">
                <a:solidFill>
                  <a:srgbClr val="65B333"/>
                </a:solidFill>
                <a:effectLst/>
              </a:defRPr>
            </a:lvl1pPr>
          </a:lstStyle>
          <a:p>
            <a:pPr lvl="0"/>
            <a:r>
              <a:rPr lang="en-US" dirty="0"/>
              <a:t>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tempus at dolor vel gravida.</a:t>
            </a:r>
          </a:p>
        </p:txBody>
      </p:sp>
    </p:spTree>
    <p:extLst>
      <p:ext uri="{BB962C8B-B14F-4D97-AF65-F5344CB8AC3E}">
        <p14:creationId xmlns:p14="http://schemas.microsoft.com/office/powerpoint/2010/main" val="243285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Tree>
    <p:extLst>
      <p:ext uri="{BB962C8B-B14F-4D97-AF65-F5344CB8AC3E}">
        <p14:creationId xmlns:p14="http://schemas.microsoft.com/office/powerpoint/2010/main" val="19397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with headline and body copy">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4" name="Text Placeholder 12">
            <a:extLst>
              <a:ext uri="{FF2B5EF4-FFF2-40B4-BE49-F238E27FC236}">
                <a16:creationId xmlns:a16="http://schemas.microsoft.com/office/drawing/2014/main" id="{32013CE1-A2D9-444D-B00D-88B3C18DD186}"/>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This is a Headline</a:t>
            </a:r>
          </a:p>
        </p:txBody>
      </p:sp>
      <p:sp>
        <p:nvSpPr>
          <p:cNvPr id="5" name="Text Placeholder 12">
            <a:extLst>
              <a:ext uri="{FF2B5EF4-FFF2-40B4-BE49-F238E27FC236}">
                <a16:creationId xmlns:a16="http://schemas.microsoft.com/office/drawing/2014/main" id="{B8912CD1-9A17-1A4C-A3C7-9620188889C4}"/>
              </a:ext>
            </a:extLst>
          </p:cNvPr>
          <p:cNvSpPr>
            <a:spLocks noGrp="1"/>
          </p:cNvSpPr>
          <p:nvPr>
            <p:ph type="body" sz="quarter" idx="14" hasCustomPrompt="1"/>
          </p:nvPr>
        </p:nvSpPr>
        <p:spPr>
          <a:xfrm>
            <a:off x="342900" y="917424"/>
            <a:ext cx="8343900" cy="2225826"/>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err="1">
                <a:solidFill>
                  <a:srgbClr val="5B6770"/>
                </a:solidFill>
                <a:latin typeface="Whitney Book" pitchFamily="2" charset="0"/>
              </a:rPr>
              <a:t>Etiam</a:t>
            </a:r>
            <a:r>
              <a:rPr lang="en-CA" sz="1800" dirty="0">
                <a:solidFill>
                  <a:srgbClr val="5B6770"/>
                </a:solidFill>
                <a:latin typeface="Whitney Book" pitchFamily="2" charset="0"/>
              </a:rPr>
              <a:t> </a:t>
            </a:r>
            <a:r>
              <a:rPr lang="en-CA" sz="1800" dirty="0" err="1">
                <a:solidFill>
                  <a:srgbClr val="5B6770"/>
                </a:solidFill>
                <a:latin typeface="Whitney Book" pitchFamily="2" charset="0"/>
              </a:rPr>
              <a:t>iaculis</a:t>
            </a:r>
            <a:r>
              <a:rPr lang="en-CA" sz="1800" dirty="0">
                <a:solidFill>
                  <a:srgbClr val="5B6770"/>
                </a:solidFill>
                <a:latin typeface="Whitney Book" pitchFamily="2" charset="0"/>
              </a:rPr>
              <a:t>, </a:t>
            </a:r>
            <a:r>
              <a:rPr lang="en-CA" sz="1800" dirty="0" err="1">
                <a:solidFill>
                  <a:srgbClr val="5B6770"/>
                </a:solidFill>
                <a:latin typeface="Whitney Book" pitchFamily="2" charset="0"/>
              </a:rPr>
              <a:t>orci</a:t>
            </a:r>
            <a:r>
              <a:rPr lang="en-CA" sz="1800" dirty="0">
                <a:solidFill>
                  <a:srgbClr val="5B6770"/>
                </a:solidFill>
                <a:latin typeface="Whitney Book" pitchFamily="2" charset="0"/>
              </a:rPr>
              <a:t> </a:t>
            </a:r>
            <a:r>
              <a:rPr lang="en-CA" sz="1800" dirty="0" err="1">
                <a:solidFill>
                  <a:srgbClr val="5B6770"/>
                </a:solidFill>
                <a:latin typeface="Whitney Book" pitchFamily="2" charset="0"/>
              </a:rPr>
              <a:t>ut</a:t>
            </a:r>
            <a:r>
              <a:rPr lang="en-CA" sz="1800" dirty="0">
                <a:solidFill>
                  <a:srgbClr val="5B6770"/>
                </a:solidFill>
                <a:latin typeface="Whitney Book" pitchFamily="2" charset="0"/>
              </a:rPr>
              <a:t>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rutrum</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volutpat</a:t>
            </a:r>
            <a:r>
              <a:rPr lang="en-CA" sz="1800" dirty="0">
                <a:solidFill>
                  <a:srgbClr val="5B6770"/>
                </a:solidFill>
                <a:latin typeface="Whitney Book" pitchFamily="2" charset="0"/>
              </a:rPr>
              <a:t> </a:t>
            </a:r>
            <a:r>
              <a:rPr lang="en-CA" sz="1800" dirty="0" err="1">
                <a:solidFill>
                  <a:srgbClr val="5B6770"/>
                </a:solidFill>
                <a:latin typeface="Whitney Book" pitchFamily="2" charset="0"/>
              </a:rPr>
              <a:t>massa</a:t>
            </a:r>
            <a:r>
              <a:rPr lang="en-CA" sz="1800" dirty="0">
                <a:solidFill>
                  <a:srgbClr val="5B6770"/>
                </a:solidFill>
                <a:latin typeface="Whitney Book" pitchFamily="2" charset="0"/>
              </a:rPr>
              <a:t>, </a:t>
            </a:r>
            <a:r>
              <a:rPr lang="en-CA" sz="1800" dirty="0" err="1">
                <a:solidFill>
                  <a:srgbClr val="5B6770"/>
                </a:solidFill>
                <a:latin typeface="Whitney Book" pitchFamily="2" charset="0"/>
              </a:rPr>
              <a:t>eu</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neque</a:t>
            </a:r>
            <a:r>
              <a:rPr lang="en-CA" sz="1800" dirty="0">
                <a:solidFill>
                  <a:srgbClr val="5B6770"/>
                </a:solidFill>
                <a:latin typeface="Whitney Book" pitchFamily="2" charset="0"/>
              </a:rPr>
              <a:t> dolor et libero. Vestibulum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ligula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a:t>
            </a:r>
            <a:r>
              <a:rPr lang="en-CA" sz="1800" dirty="0" err="1">
                <a:solidFill>
                  <a:srgbClr val="5B6770"/>
                </a:solidFill>
                <a:latin typeface="Whitney Book" pitchFamily="2" charset="0"/>
              </a:rPr>
              <a:t>aliquet</a:t>
            </a:r>
            <a:r>
              <a:rPr lang="en-CA" sz="1800" dirty="0">
                <a:solidFill>
                  <a:srgbClr val="5B6770"/>
                </a:solidFill>
                <a:latin typeface="Whitney Book" pitchFamily="2" charset="0"/>
              </a:rPr>
              <a:t>. </a:t>
            </a:r>
            <a:endParaRPr lang="en-US" sz="1800" dirty="0">
              <a:solidFill>
                <a:srgbClr val="5B6770"/>
              </a:solidFill>
              <a:latin typeface="Whitney Book" pitchFamily="2" charset="0"/>
            </a:endParaRPr>
          </a:p>
        </p:txBody>
      </p:sp>
    </p:spTree>
    <p:extLst>
      <p:ext uri="{BB962C8B-B14F-4D97-AF65-F5344CB8AC3E}">
        <p14:creationId xmlns:p14="http://schemas.microsoft.com/office/powerpoint/2010/main" val="181426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2360544" y="1257300"/>
            <a:ext cx="2057400" cy="2400300"/>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2360544" y="3714750"/>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2360544" y="3988474"/>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2360544" y="3600450"/>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Picture Placeholder 9">
            <a:extLst>
              <a:ext uri="{FF2B5EF4-FFF2-40B4-BE49-F238E27FC236}">
                <a16:creationId xmlns:a16="http://schemas.microsoft.com/office/drawing/2014/main" id="{2ED9A6F2-0EAE-CD44-A1AB-DB5BD98650E5}"/>
              </a:ext>
            </a:extLst>
          </p:cNvPr>
          <p:cNvSpPr>
            <a:spLocks noGrp="1"/>
          </p:cNvSpPr>
          <p:nvPr>
            <p:ph type="pic" sz="quarter" idx="15"/>
          </p:nvPr>
        </p:nvSpPr>
        <p:spPr>
          <a:xfrm>
            <a:off x="4760844" y="1260393"/>
            <a:ext cx="2057400" cy="2400300"/>
          </a:xfrm>
          <a:prstGeom prst="rect">
            <a:avLst/>
          </a:prstGeom>
        </p:spPr>
        <p:txBody>
          <a:bodyPr/>
          <a:lstStyle>
            <a:lvl1pPr marL="0" indent="0">
              <a:buNone/>
              <a:defRPr/>
            </a:lvl1pPr>
          </a:lstStyle>
          <a:p>
            <a:endParaRPr lang="en-US" dirty="0"/>
          </a:p>
        </p:txBody>
      </p:sp>
      <p:sp>
        <p:nvSpPr>
          <p:cNvPr id="16" name="Text Placeholder 11">
            <a:extLst>
              <a:ext uri="{FF2B5EF4-FFF2-40B4-BE49-F238E27FC236}">
                <a16:creationId xmlns:a16="http://schemas.microsoft.com/office/drawing/2014/main" id="{412DA639-F9CB-C44C-8DBD-4E718307D035}"/>
              </a:ext>
            </a:extLst>
          </p:cNvPr>
          <p:cNvSpPr>
            <a:spLocks noGrp="1"/>
          </p:cNvSpPr>
          <p:nvPr>
            <p:ph type="body" sz="quarter" idx="16" hasCustomPrompt="1"/>
          </p:nvPr>
        </p:nvSpPr>
        <p:spPr>
          <a:xfrm>
            <a:off x="4760844" y="3717843"/>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7" name="Text Placeholder 11">
            <a:extLst>
              <a:ext uri="{FF2B5EF4-FFF2-40B4-BE49-F238E27FC236}">
                <a16:creationId xmlns:a16="http://schemas.microsoft.com/office/drawing/2014/main" id="{EF0E089A-C1D9-DE4A-9750-910ED236BBE8}"/>
              </a:ext>
            </a:extLst>
          </p:cNvPr>
          <p:cNvSpPr>
            <a:spLocks noGrp="1"/>
          </p:cNvSpPr>
          <p:nvPr>
            <p:ph type="body" sz="quarter" idx="17" hasCustomPrompt="1"/>
          </p:nvPr>
        </p:nvSpPr>
        <p:spPr>
          <a:xfrm>
            <a:off x="4760844" y="3991567"/>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8" name="Rectangle 17">
            <a:extLst>
              <a:ext uri="{FF2B5EF4-FFF2-40B4-BE49-F238E27FC236}">
                <a16:creationId xmlns:a16="http://schemas.microsoft.com/office/drawing/2014/main" id="{1ABE64D2-819D-4D46-8FCC-46D880F9FAC8}"/>
              </a:ext>
            </a:extLst>
          </p:cNvPr>
          <p:cNvSpPr/>
          <p:nvPr userDrawn="1"/>
        </p:nvSpPr>
        <p:spPr>
          <a:xfrm>
            <a:off x="4760844" y="3603543"/>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377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1200150" y="1257300"/>
            <a:ext cx="2057400" cy="2400300"/>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1200150" y="3714750"/>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1200150" y="3988474"/>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1200150" y="3600450"/>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Picture Placeholder 9">
            <a:extLst>
              <a:ext uri="{FF2B5EF4-FFF2-40B4-BE49-F238E27FC236}">
                <a16:creationId xmlns:a16="http://schemas.microsoft.com/office/drawing/2014/main" id="{2ED9A6F2-0EAE-CD44-A1AB-DB5BD98650E5}"/>
              </a:ext>
            </a:extLst>
          </p:cNvPr>
          <p:cNvSpPr>
            <a:spLocks noGrp="1"/>
          </p:cNvSpPr>
          <p:nvPr>
            <p:ph type="pic" sz="quarter" idx="15"/>
          </p:nvPr>
        </p:nvSpPr>
        <p:spPr>
          <a:xfrm>
            <a:off x="3600450" y="1260393"/>
            <a:ext cx="2057400" cy="2400300"/>
          </a:xfrm>
          <a:prstGeom prst="rect">
            <a:avLst/>
          </a:prstGeom>
        </p:spPr>
        <p:txBody>
          <a:bodyPr/>
          <a:lstStyle>
            <a:lvl1pPr marL="0" indent="0">
              <a:buNone/>
              <a:defRPr/>
            </a:lvl1pPr>
          </a:lstStyle>
          <a:p>
            <a:endParaRPr lang="en-US" dirty="0"/>
          </a:p>
        </p:txBody>
      </p:sp>
      <p:sp>
        <p:nvSpPr>
          <p:cNvPr id="16" name="Text Placeholder 11">
            <a:extLst>
              <a:ext uri="{FF2B5EF4-FFF2-40B4-BE49-F238E27FC236}">
                <a16:creationId xmlns:a16="http://schemas.microsoft.com/office/drawing/2014/main" id="{412DA639-F9CB-C44C-8DBD-4E718307D035}"/>
              </a:ext>
            </a:extLst>
          </p:cNvPr>
          <p:cNvSpPr>
            <a:spLocks noGrp="1"/>
          </p:cNvSpPr>
          <p:nvPr>
            <p:ph type="body" sz="quarter" idx="16" hasCustomPrompt="1"/>
          </p:nvPr>
        </p:nvSpPr>
        <p:spPr>
          <a:xfrm>
            <a:off x="3600450" y="3717843"/>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7" name="Text Placeholder 11">
            <a:extLst>
              <a:ext uri="{FF2B5EF4-FFF2-40B4-BE49-F238E27FC236}">
                <a16:creationId xmlns:a16="http://schemas.microsoft.com/office/drawing/2014/main" id="{EF0E089A-C1D9-DE4A-9750-910ED236BBE8}"/>
              </a:ext>
            </a:extLst>
          </p:cNvPr>
          <p:cNvSpPr>
            <a:spLocks noGrp="1"/>
          </p:cNvSpPr>
          <p:nvPr>
            <p:ph type="body" sz="quarter" idx="17" hasCustomPrompt="1"/>
          </p:nvPr>
        </p:nvSpPr>
        <p:spPr>
          <a:xfrm>
            <a:off x="3600450" y="3991567"/>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8" name="Rectangle 17">
            <a:extLst>
              <a:ext uri="{FF2B5EF4-FFF2-40B4-BE49-F238E27FC236}">
                <a16:creationId xmlns:a16="http://schemas.microsoft.com/office/drawing/2014/main" id="{1ABE64D2-819D-4D46-8FCC-46D880F9FAC8}"/>
              </a:ext>
            </a:extLst>
          </p:cNvPr>
          <p:cNvSpPr/>
          <p:nvPr userDrawn="1"/>
        </p:nvSpPr>
        <p:spPr>
          <a:xfrm>
            <a:off x="3600450" y="3603543"/>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Picture Placeholder 9">
            <a:extLst>
              <a:ext uri="{FF2B5EF4-FFF2-40B4-BE49-F238E27FC236}">
                <a16:creationId xmlns:a16="http://schemas.microsoft.com/office/drawing/2014/main" id="{1A8A60B9-ED6F-0349-82A3-B53DC4264D77}"/>
              </a:ext>
            </a:extLst>
          </p:cNvPr>
          <p:cNvSpPr>
            <a:spLocks noGrp="1"/>
          </p:cNvSpPr>
          <p:nvPr>
            <p:ph type="pic" sz="quarter" idx="18"/>
          </p:nvPr>
        </p:nvSpPr>
        <p:spPr>
          <a:xfrm>
            <a:off x="6000750" y="1263651"/>
            <a:ext cx="2057400" cy="2400300"/>
          </a:xfrm>
          <a:prstGeom prst="rect">
            <a:avLst/>
          </a:prstGeom>
        </p:spPr>
        <p:txBody>
          <a:bodyPr/>
          <a:lstStyle>
            <a:lvl1pPr marL="0" indent="0">
              <a:buNone/>
              <a:defRPr/>
            </a:lvl1pPr>
          </a:lstStyle>
          <a:p>
            <a:endParaRPr lang="en-US" dirty="0"/>
          </a:p>
        </p:txBody>
      </p:sp>
      <p:sp>
        <p:nvSpPr>
          <p:cNvPr id="20" name="Text Placeholder 11">
            <a:extLst>
              <a:ext uri="{FF2B5EF4-FFF2-40B4-BE49-F238E27FC236}">
                <a16:creationId xmlns:a16="http://schemas.microsoft.com/office/drawing/2014/main" id="{03342E1A-8DD4-7249-95B6-6967F094EAF1}"/>
              </a:ext>
            </a:extLst>
          </p:cNvPr>
          <p:cNvSpPr>
            <a:spLocks noGrp="1"/>
          </p:cNvSpPr>
          <p:nvPr>
            <p:ph type="body" sz="quarter" idx="19" hasCustomPrompt="1"/>
          </p:nvPr>
        </p:nvSpPr>
        <p:spPr>
          <a:xfrm>
            <a:off x="6000750" y="3721101"/>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21" name="Text Placeholder 11">
            <a:extLst>
              <a:ext uri="{FF2B5EF4-FFF2-40B4-BE49-F238E27FC236}">
                <a16:creationId xmlns:a16="http://schemas.microsoft.com/office/drawing/2014/main" id="{81F9922B-1BC2-DD4F-823D-F9209FB449B4}"/>
              </a:ext>
            </a:extLst>
          </p:cNvPr>
          <p:cNvSpPr>
            <a:spLocks noGrp="1"/>
          </p:cNvSpPr>
          <p:nvPr>
            <p:ph type="body" sz="quarter" idx="20" hasCustomPrompt="1"/>
          </p:nvPr>
        </p:nvSpPr>
        <p:spPr>
          <a:xfrm>
            <a:off x="6000750" y="3994825"/>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22" name="Rectangle 21">
            <a:extLst>
              <a:ext uri="{FF2B5EF4-FFF2-40B4-BE49-F238E27FC236}">
                <a16:creationId xmlns:a16="http://schemas.microsoft.com/office/drawing/2014/main" id="{8F1738D1-38DA-D647-9215-8CB8C9DF2C20}"/>
              </a:ext>
            </a:extLst>
          </p:cNvPr>
          <p:cNvSpPr/>
          <p:nvPr userDrawn="1"/>
        </p:nvSpPr>
        <p:spPr>
          <a:xfrm>
            <a:off x="6000750" y="3606801"/>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8553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342900" y="1552846"/>
            <a:ext cx="1568146" cy="1840826"/>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342900" y="3438797"/>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342900" y="3712520"/>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342900" y="3324496"/>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Picture Placeholder 9">
            <a:extLst>
              <a:ext uri="{FF2B5EF4-FFF2-40B4-BE49-F238E27FC236}">
                <a16:creationId xmlns:a16="http://schemas.microsoft.com/office/drawing/2014/main" id="{74F1A298-FAF7-C44F-85C9-B9794CA850E4}"/>
              </a:ext>
            </a:extLst>
          </p:cNvPr>
          <p:cNvSpPr>
            <a:spLocks noGrp="1"/>
          </p:cNvSpPr>
          <p:nvPr>
            <p:ph type="pic" sz="quarter" idx="15"/>
          </p:nvPr>
        </p:nvSpPr>
        <p:spPr>
          <a:xfrm>
            <a:off x="2032304" y="1549581"/>
            <a:ext cx="1568146" cy="1840826"/>
          </a:xfrm>
          <a:prstGeom prst="rect">
            <a:avLst/>
          </a:prstGeom>
        </p:spPr>
        <p:txBody>
          <a:bodyPr/>
          <a:lstStyle>
            <a:lvl1pPr marL="0" indent="0">
              <a:buNone/>
              <a:defRPr/>
            </a:lvl1pPr>
          </a:lstStyle>
          <a:p>
            <a:endParaRPr lang="en-US" dirty="0"/>
          </a:p>
        </p:txBody>
      </p:sp>
      <p:sp>
        <p:nvSpPr>
          <p:cNvPr id="41" name="Text Placeholder 11">
            <a:extLst>
              <a:ext uri="{FF2B5EF4-FFF2-40B4-BE49-F238E27FC236}">
                <a16:creationId xmlns:a16="http://schemas.microsoft.com/office/drawing/2014/main" id="{1E1A5CAA-D632-EE4E-83C1-656B23301AC5}"/>
              </a:ext>
            </a:extLst>
          </p:cNvPr>
          <p:cNvSpPr>
            <a:spLocks noGrp="1"/>
          </p:cNvSpPr>
          <p:nvPr>
            <p:ph type="body" sz="quarter" idx="16" hasCustomPrompt="1"/>
          </p:nvPr>
        </p:nvSpPr>
        <p:spPr>
          <a:xfrm>
            <a:off x="2032304" y="3435531"/>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42" name="Text Placeholder 11">
            <a:extLst>
              <a:ext uri="{FF2B5EF4-FFF2-40B4-BE49-F238E27FC236}">
                <a16:creationId xmlns:a16="http://schemas.microsoft.com/office/drawing/2014/main" id="{46F4E916-7E1B-0A49-8690-7EAE818202C0}"/>
              </a:ext>
            </a:extLst>
          </p:cNvPr>
          <p:cNvSpPr>
            <a:spLocks noGrp="1"/>
          </p:cNvSpPr>
          <p:nvPr>
            <p:ph type="body" sz="quarter" idx="17" hasCustomPrompt="1"/>
          </p:nvPr>
        </p:nvSpPr>
        <p:spPr>
          <a:xfrm>
            <a:off x="2032304" y="3709255"/>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43" name="Rectangle 42">
            <a:extLst>
              <a:ext uri="{FF2B5EF4-FFF2-40B4-BE49-F238E27FC236}">
                <a16:creationId xmlns:a16="http://schemas.microsoft.com/office/drawing/2014/main" id="{B1525827-23B3-EC46-8B0C-5302803A67F3}"/>
              </a:ext>
            </a:extLst>
          </p:cNvPr>
          <p:cNvSpPr/>
          <p:nvPr userDrawn="1"/>
        </p:nvSpPr>
        <p:spPr>
          <a:xfrm>
            <a:off x="2032304" y="3321231"/>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Picture Placeholder 9">
            <a:extLst>
              <a:ext uri="{FF2B5EF4-FFF2-40B4-BE49-F238E27FC236}">
                <a16:creationId xmlns:a16="http://schemas.microsoft.com/office/drawing/2014/main" id="{CFB2AD4B-4115-5148-8F3F-3056F2EF5A31}"/>
              </a:ext>
            </a:extLst>
          </p:cNvPr>
          <p:cNvSpPr>
            <a:spLocks noGrp="1"/>
          </p:cNvSpPr>
          <p:nvPr>
            <p:ph type="pic" sz="quarter" idx="18"/>
          </p:nvPr>
        </p:nvSpPr>
        <p:spPr>
          <a:xfrm>
            <a:off x="3746805" y="1549581"/>
            <a:ext cx="1568146" cy="1840826"/>
          </a:xfrm>
          <a:prstGeom prst="rect">
            <a:avLst/>
          </a:prstGeom>
        </p:spPr>
        <p:txBody>
          <a:bodyPr/>
          <a:lstStyle>
            <a:lvl1pPr marL="0" indent="0">
              <a:buNone/>
              <a:defRPr/>
            </a:lvl1pPr>
          </a:lstStyle>
          <a:p>
            <a:endParaRPr lang="en-US" dirty="0"/>
          </a:p>
        </p:txBody>
      </p:sp>
      <p:sp>
        <p:nvSpPr>
          <p:cNvPr id="45" name="Text Placeholder 11">
            <a:extLst>
              <a:ext uri="{FF2B5EF4-FFF2-40B4-BE49-F238E27FC236}">
                <a16:creationId xmlns:a16="http://schemas.microsoft.com/office/drawing/2014/main" id="{11916356-0A5D-CE49-A05D-165D52B549B9}"/>
              </a:ext>
            </a:extLst>
          </p:cNvPr>
          <p:cNvSpPr>
            <a:spLocks noGrp="1"/>
          </p:cNvSpPr>
          <p:nvPr>
            <p:ph type="body" sz="quarter" idx="19" hasCustomPrompt="1"/>
          </p:nvPr>
        </p:nvSpPr>
        <p:spPr>
          <a:xfrm>
            <a:off x="3746805" y="3435531"/>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46" name="Text Placeholder 11">
            <a:extLst>
              <a:ext uri="{FF2B5EF4-FFF2-40B4-BE49-F238E27FC236}">
                <a16:creationId xmlns:a16="http://schemas.microsoft.com/office/drawing/2014/main" id="{79288F2B-8FC1-EB42-8547-D0E805B90D1E}"/>
              </a:ext>
            </a:extLst>
          </p:cNvPr>
          <p:cNvSpPr>
            <a:spLocks noGrp="1"/>
          </p:cNvSpPr>
          <p:nvPr>
            <p:ph type="body" sz="quarter" idx="20" hasCustomPrompt="1"/>
          </p:nvPr>
        </p:nvSpPr>
        <p:spPr>
          <a:xfrm>
            <a:off x="3746805" y="3709255"/>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47" name="Rectangle 46">
            <a:extLst>
              <a:ext uri="{FF2B5EF4-FFF2-40B4-BE49-F238E27FC236}">
                <a16:creationId xmlns:a16="http://schemas.microsoft.com/office/drawing/2014/main" id="{D846FDF6-28A4-A044-A6EB-B57BA4D77FA7}"/>
              </a:ext>
            </a:extLst>
          </p:cNvPr>
          <p:cNvSpPr/>
          <p:nvPr userDrawn="1"/>
        </p:nvSpPr>
        <p:spPr>
          <a:xfrm>
            <a:off x="3746805" y="3321231"/>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Picture Placeholder 9">
            <a:extLst>
              <a:ext uri="{FF2B5EF4-FFF2-40B4-BE49-F238E27FC236}">
                <a16:creationId xmlns:a16="http://schemas.microsoft.com/office/drawing/2014/main" id="{725DBD4E-ADA7-7A44-9CF4-7CE589D72163}"/>
              </a:ext>
            </a:extLst>
          </p:cNvPr>
          <p:cNvSpPr>
            <a:spLocks noGrp="1"/>
          </p:cNvSpPr>
          <p:nvPr>
            <p:ph type="pic" sz="quarter" idx="21"/>
          </p:nvPr>
        </p:nvSpPr>
        <p:spPr>
          <a:xfrm>
            <a:off x="5461305" y="1546315"/>
            <a:ext cx="1568146" cy="1840826"/>
          </a:xfrm>
          <a:prstGeom prst="rect">
            <a:avLst/>
          </a:prstGeom>
        </p:spPr>
        <p:txBody>
          <a:bodyPr/>
          <a:lstStyle>
            <a:lvl1pPr marL="0" indent="0">
              <a:buNone/>
              <a:defRPr/>
            </a:lvl1pPr>
          </a:lstStyle>
          <a:p>
            <a:endParaRPr lang="en-US" dirty="0"/>
          </a:p>
        </p:txBody>
      </p:sp>
      <p:sp>
        <p:nvSpPr>
          <p:cNvPr id="49" name="Text Placeholder 11">
            <a:extLst>
              <a:ext uri="{FF2B5EF4-FFF2-40B4-BE49-F238E27FC236}">
                <a16:creationId xmlns:a16="http://schemas.microsoft.com/office/drawing/2014/main" id="{70ACD608-F79B-D94B-B2AE-A9CD16DBACEC}"/>
              </a:ext>
            </a:extLst>
          </p:cNvPr>
          <p:cNvSpPr>
            <a:spLocks noGrp="1"/>
          </p:cNvSpPr>
          <p:nvPr>
            <p:ph type="body" sz="quarter" idx="22" hasCustomPrompt="1"/>
          </p:nvPr>
        </p:nvSpPr>
        <p:spPr>
          <a:xfrm>
            <a:off x="5461305" y="3432266"/>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50" name="Text Placeholder 11">
            <a:extLst>
              <a:ext uri="{FF2B5EF4-FFF2-40B4-BE49-F238E27FC236}">
                <a16:creationId xmlns:a16="http://schemas.microsoft.com/office/drawing/2014/main" id="{67A281ED-1051-5749-9AA4-0A285A64C0A0}"/>
              </a:ext>
            </a:extLst>
          </p:cNvPr>
          <p:cNvSpPr>
            <a:spLocks noGrp="1"/>
          </p:cNvSpPr>
          <p:nvPr>
            <p:ph type="body" sz="quarter" idx="23" hasCustomPrompt="1"/>
          </p:nvPr>
        </p:nvSpPr>
        <p:spPr>
          <a:xfrm>
            <a:off x="5461305" y="3705989"/>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51" name="Rectangle 50">
            <a:extLst>
              <a:ext uri="{FF2B5EF4-FFF2-40B4-BE49-F238E27FC236}">
                <a16:creationId xmlns:a16="http://schemas.microsoft.com/office/drawing/2014/main" id="{7020BFD8-946C-0E4D-B78C-E2255A59B369}"/>
              </a:ext>
            </a:extLst>
          </p:cNvPr>
          <p:cNvSpPr/>
          <p:nvPr userDrawn="1"/>
        </p:nvSpPr>
        <p:spPr>
          <a:xfrm>
            <a:off x="5461305" y="3317965"/>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Picture Placeholder 9">
            <a:extLst>
              <a:ext uri="{FF2B5EF4-FFF2-40B4-BE49-F238E27FC236}">
                <a16:creationId xmlns:a16="http://schemas.microsoft.com/office/drawing/2014/main" id="{E8A7EBE9-011F-174F-A3A1-841BCAE984F7}"/>
              </a:ext>
            </a:extLst>
          </p:cNvPr>
          <p:cNvSpPr>
            <a:spLocks noGrp="1"/>
          </p:cNvSpPr>
          <p:nvPr>
            <p:ph type="pic" sz="quarter" idx="24"/>
          </p:nvPr>
        </p:nvSpPr>
        <p:spPr>
          <a:xfrm>
            <a:off x="7175805" y="1543050"/>
            <a:ext cx="1568146" cy="1840826"/>
          </a:xfrm>
          <a:prstGeom prst="rect">
            <a:avLst/>
          </a:prstGeom>
        </p:spPr>
        <p:txBody>
          <a:bodyPr/>
          <a:lstStyle>
            <a:lvl1pPr marL="0" indent="0">
              <a:buNone/>
              <a:defRPr/>
            </a:lvl1pPr>
          </a:lstStyle>
          <a:p>
            <a:endParaRPr lang="en-US" dirty="0"/>
          </a:p>
        </p:txBody>
      </p:sp>
      <p:sp>
        <p:nvSpPr>
          <p:cNvPr id="53" name="Text Placeholder 11">
            <a:extLst>
              <a:ext uri="{FF2B5EF4-FFF2-40B4-BE49-F238E27FC236}">
                <a16:creationId xmlns:a16="http://schemas.microsoft.com/office/drawing/2014/main" id="{ED8052CE-D3A5-7149-A324-0E0E08C8E9FC}"/>
              </a:ext>
            </a:extLst>
          </p:cNvPr>
          <p:cNvSpPr>
            <a:spLocks noGrp="1"/>
          </p:cNvSpPr>
          <p:nvPr>
            <p:ph type="body" sz="quarter" idx="25" hasCustomPrompt="1"/>
          </p:nvPr>
        </p:nvSpPr>
        <p:spPr>
          <a:xfrm>
            <a:off x="7175805" y="3429000"/>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54" name="Text Placeholder 11">
            <a:extLst>
              <a:ext uri="{FF2B5EF4-FFF2-40B4-BE49-F238E27FC236}">
                <a16:creationId xmlns:a16="http://schemas.microsoft.com/office/drawing/2014/main" id="{4012FA33-233F-254C-AD23-97D15EDC44C2}"/>
              </a:ext>
            </a:extLst>
          </p:cNvPr>
          <p:cNvSpPr>
            <a:spLocks noGrp="1"/>
          </p:cNvSpPr>
          <p:nvPr>
            <p:ph type="body" sz="quarter" idx="26" hasCustomPrompt="1"/>
          </p:nvPr>
        </p:nvSpPr>
        <p:spPr>
          <a:xfrm>
            <a:off x="7175805" y="3702724"/>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55" name="Rectangle 54">
            <a:extLst>
              <a:ext uri="{FF2B5EF4-FFF2-40B4-BE49-F238E27FC236}">
                <a16:creationId xmlns:a16="http://schemas.microsoft.com/office/drawing/2014/main" id="{ACDEBC1D-D884-B342-B09A-5F37268B76B3}"/>
              </a:ext>
            </a:extLst>
          </p:cNvPr>
          <p:cNvSpPr/>
          <p:nvPr userDrawn="1"/>
        </p:nvSpPr>
        <p:spPr>
          <a:xfrm>
            <a:off x="7175805" y="3314700"/>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138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a:off x="6745258" y="4820476"/>
            <a:ext cx="2398742"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1" y="1"/>
            <a:ext cx="9141580" cy="5149850"/>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773" h="6866466">
                <a:moveTo>
                  <a:pt x="0" y="0"/>
                </a:moveTo>
                <a:lnTo>
                  <a:pt x="12184954" y="0"/>
                </a:lnTo>
                <a:lnTo>
                  <a:pt x="12188773" y="6421598"/>
                </a:lnTo>
                <a:lnTo>
                  <a:pt x="0" y="6866466"/>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12">
            <a:extLst>
              <a:ext uri="{FF2B5EF4-FFF2-40B4-BE49-F238E27FC236}">
                <a16:creationId xmlns:a16="http://schemas.microsoft.com/office/drawing/2014/main" id="{ADCDB871-3DA2-5A4D-8867-FEBA9BCD5469}"/>
              </a:ext>
            </a:extLst>
          </p:cNvPr>
          <p:cNvSpPr>
            <a:spLocks noGrp="1"/>
          </p:cNvSpPr>
          <p:nvPr>
            <p:ph type="body" sz="quarter" idx="10" hasCustomPrompt="1"/>
          </p:nvPr>
        </p:nvSpPr>
        <p:spPr>
          <a:xfrm>
            <a:off x="341689" y="2743200"/>
            <a:ext cx="8458200" cy="1028700"/>
          </a:xfrm>
          <a:prstGeom prst="rect">
            <a:avLst/>
          </a:prstGeom>
        </p:spPr>
        <p:txBody>
          <a:bodyPr/>
          <a:lstStyle>
            <a:lvl1pPr marL="0" indent="0" algn="r">
              <a:buNone/>
              <a:defRPr sz="3600" b="1" i="0" spc="75" baseline="0">
                <a:solidFill>
                  <a:schemeClr val="bg1"/>
                </a:solidFill>
                <a:latin typeface="Stag Semibold" panose="02000503060000020004" pitchFamily="2" charset="77"/>
              </a:defRPr>
            </a:lvl1pPr>
          </a:lstStyle>
          <a:p>
            <a:pPr lvl="0"/>
            <a:r>
              <a:rPr lang="en-US" dirty="0"/>
              <a:t>This is a full-screen image</a:t>
            </a:r>
            <a:br>
              <a:rPr lang="en-US" dirty="0"/>
            </a:br>
            <a:r>
              <a:rPr lang="en-US" dirty="0"/>
              <a:t>with a caption</a:t>
            </a:r>
          </a:p>
        </p:txBody>
      </p:sp>
    </p:spTree>
    <p:extLst>
      <p:ext uri="{BB962C8B-B14F-4D97-AF65-F5344CB8AC3E}">
        <p14:creationId xmlns:p14="http://schemas.microsoft.com/office/powerpoint/2010/main" val="265978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5840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74" r:id="rId5"/>
    <p:sldLayoutId id="2147483765" r:id="rId6"/>
    <p:sldLayoutId id="2147483767" r:id="rId7"/>
    <p:sldLayoutId id="2147483768" r:id="rId8"/>
    <p:sldLayoutId id="2147483766" r:id="rId9"/>
    <p:sldLayoutId id="2147483769" r:id="rId10"/>
    <p:sldLayoutId id="2147483770" r:id="rId11"/>
    <p:sldLayoutId id="2147483773" r:id="rId12"/>
    <p:sldLayoutId id="2147483771" r:id="rId13"/>
    <p:sldLayoutId id="2147483772"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10/30/22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8904814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95" r:id="rId13"/>
    <p:sldLayoutId id="2147483796" r:id="rId14"/>
    <p:sldLayoutId id="2147483797"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bIRUaLcvPe8"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view of a city&#10;&#10;Description automatically generated">
            <a:extLst>
              <a:ext uri="{FF2B5EF4-FFF2-40B4-BE49-F238E27FC236}">
                <a16:creationId xmlns:a16="http://schemas.microsoft.com/office/drawing/2014/main" id="{E263D832-B3A9-034F-A037-B7164CE5881F}"/>
              </a:ext>
            </a:extLst>
          </p:cNvPr>
          <p:cNvPicPr>
            <a:picLocks noGrp="1" noChangeAspect="1"/>
          </p:cNvPicPr>
          <p:nvPr>
            <p:ph type="pic" idx="1"/>
          </p:nvPr>
        </p:nvPicPr>
        <p:blipFill>
          <a:blip r:embed="rId2"/>
          <a:srcRect t="15866" b="15866"/>
          <a:stretch>
            <a:fillRect/>
          </a:stretch>
        </p:blipFill>
        <p:spPr/>
      </p:pic>
      <p:sp>
        <p:nvSpPr>
          <p:cNvPr id="7" name="Text Placeholder 6">
            <a:extLst>
              <a:ext uri="{FF2B5EF4-FFF2-40B4-BE49-F238E27FC236}">
                <a16:creationId xmlns:a16="http://schemas.microsoft.com/office/drawing/2014/main" id="{AE4A986B-1F7C-274A-95A1-648FEE5933D3}"/>
              </a:ext>
            </a:extLst>
          </p:cNvPr>
          <p:cNvSpPr>
            <a:spLocks noGrp="1"/>
          </p:cNvSpPr>
          <p:nvPr>
            <p:ph type="body" sz="quarter" idx="10"/>
          </p:nvPr>
        </p:nvSpPr>
        <p:spPr>
          <a:xfrm>
            <a:off x="285750" y="3314700"/>
            <a:ext cx="8553450" cy="571500"/>
          </a:xfrm>
        </p:spPr>
        <p:txBody>
          <a:bodyPr>
            <a:normAutofit fontScale="77500" lnSpcReduction="20000"/>
          </a:bodyPr>
          <a:lstStyle/>
          <a:p>
            <a:r>
              <a:rPr lang="en-US" dirty="0"/>
              <a:t>Ethics &amp; Sustainability in Case Competitions</a:t>
            </a:r>
          </a:p>
        </p:txBody>
      </p:sp>
      <p:sp>
        <p:nvSpPr>
          <p:cNvPr id="8" name="Text Placeholder 7">
            <a:extLst>
              <a:ext uri="{FF2B5EF4-FFF2-40B4-BE49-F238E27FC236}">
                <a16:creationId xmlns:a16="http://schemas.microsoft.com/office/drawing/2014/main" id="{1A010166-93FF-1143-A70F-296657240981}"/>
              </a:ext>
            </a:extLst>
          </p:cNvPr>
          <p:cNvSpPr>
            <a:spLocks noGrp="1"/>
          </p:cNvSpPr>
          <p:nvPr>
            <p:ph type="body" sz="quarter" idx="11"/>
          </p:nvPr>
        </p:nvSpPr>
        <p:spPr>
          <a:xfrm>
            <a:off x="303144" y="3943350"/>
            <a:ext cx="5564256" cy="742950"/>
          </a:xfrm>
        </p:spPr>
        <p:txBody>
          <a:bodyPr/>
          <a:lstStyle/>
          <a:p>
            <a:r>
              <a:rPr lang="en-US" dirty="0"/>
              <a:t>JDC West case competition</a:t>
            </a:r>
          </a:p>
          <a:p>
            <a:endParaRPr lang="en-US" dirty="0"/>
          </a:p>
        </p:txBody>
      </p:sp>
    </p:spTree>
    <p:extLst>
      <p:ext uri="{BB962C8B-B14F-4D97-AF65-F5344CB8AC3E}">
        <p14:creationId xmlns:p14="http://schemas.microsoft.com/office/powerpoint/2010/main" val="1398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A87452F5-E6A5-4D41-BB0B-F8DC0184AFFE}"/>
              </a:ext>
            </a:extLst>
          </p:cNvPr>
          <p:cNvSpPr txBox="1">
            <a:spLocks/>
          </p:cNvSpPr>
          <p:nvPr/>
        </p:nvSpPr>
        <p:spPr>
          <a:xfrm>
            <a:off x="342900" y="342900"/>
            <a:ext cx="8572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90" dirty="0">
                <a:solidFill>
                  <a:srgbClr val="65B333"/>
                </a:solidFill>
                <a:latin typeface="Stag Semibold" panose="02000503060000020004" pitchFamily="2" charset="77"/>
              </a:rPr>
              <a:t>UN SDGs</a:t>
            </a:r>
          </a:p>
        </p:txBody>
      </p:sp>
      <p:sp>
        <p:nvSpPr>
          <p:cNvPr id="5" name="TextBox 4">
            <a:extLst>
              <a:ext uri="{FF2B5EF4-FFF2-40B4-BE49-F238E27FC236}">
                <a16:creationId xmlns:a16="http://schemas.microsoft.com/office/drawing/2014/main" id="{50FA5F15-6647-F342-8CA9-A872C6D785B0}"/>
              </a:ext>
            </a:extLst>
          </p:cNvPr>
          <p:cNvSpPr txBox="1"/>
          <p:nvPr/>
        </p:nvSpPr>
        <p:spPr>
          <a:xfrm>
            <a:off x="342900" y="914120"/>
            <a:ext cx="8401050" cy="1246495"/>
          </a:xfrm>
          <a:prstGeom prst="rect">
            <a:avLst/>
          </a:prstGeom>
          <a:noFill/>
        </p:spPr>
        <p:txBody>
          <a:bodyPr wrap="square" rtlCol="0">
            <a:spAutoFit/>
          </a:bodyPr>
          <a:lstStyle/>
          <a:p>
            <a:pPr marL="257175" indent="-257175">
              <a:spcAft>
                <a:spcPts val="900"/>
              </a:spcAft>
              <a:buFont typeface="Arial" panose="020B0604020202020204" pitchFamily="34" charset="0"/>
              <a:buChar char="•"/>
            </a:pPr>
            <a:r>
              <a:rPr lang="en-US" sz="2000" dirty="0">
                <a:solidFill>
                  <a:srgbClr val="5B6770"/>
                </a:solidFill>
                <a:latin typeface="Whitney Book" pitchFamily="2" charset="0"/>
              </a:rPr>
              <a:t>What E&amp;S issues do most people care about? </a:t>
            </a:r>
          </a:p>
          <a:p>
            <a:pPr marL="257175" indent="-257175">
              <a:spcAft>
                <a:spcPts val="900"/>
              </a:spcAft>
              <a:buFont typeface="Arial" panose="020B0604020202020204" pitchFamily="34" charset="0"/>
              <a:buChar char="•"/>
            </a:pPr>
            <a:r>
              <a:rPr lang="en-US" sz="2000" dirty="0">
                <a:solidFill>
                  <a:srgbClr val="5B6770"/>
                </a:solidFill>
                <a:latin typeface="Whitney Book" pitchFamily="2" charset="0"/>
              </a:rPr>
              <a:t>UN Sustainable Development Goals (SDGs) is a common reference</a:t>
            </a:r>
          </a:p>
          <a:p>
            <a:pPr marL="257175" indent="-257175">
              <a:spcAft>
                <a:spcPts val="900"/>
              </a:spcAft>
              <a:buFont typeface="Arial" panose="020B0604020202020204" pitchFamily="34" charset="0"/>
              <a:buChar char="•"/>
            </a:pPr>
            <a:r>
              <a:rPr lang="en-US" sz="2000" dirty="0">
                <a:solidFill>
                  <a:srgbClr val="5B6770"/>
                </a:solidFill>
                <a:latin typeface="Whitney Book" pitchFamily="2" charset="0"/>
                <a:hlinkClick r:id="rId3"/>
              </a:rPr>
              <a:t>https://sdgs.un.org/goals</a:t>
            </a:r>
            <a:r>
              <a:rPr lang="en-US" sz="2000" dirty="0">
                <a:solidFill>
                  <a:srgbClr val="5B6770"/>
                </a:solidFill>
                <a:latin typeface="Whitney Book" pitchFamily="2" charset="0"/>
              </a:rPr>
              <a:t> </a:t>
            </a:r>
          </a:p>
        </p:txBody>
      </p:sp>
      <p:pic>
        <p:nvPicPr>
          <p:cNvPr id="6" name="Picture 5">
            <a:extLst>
              <a:ext uri="{FF2B5EF4-FFF2-40B4-BE49-F238E27FC236}">
                <a16:creationId xmlns:a16="http://schemas.microsoft.com/office/drawing/2014/main" id="{9AF6CF8F-FC3F-4AC5-8034-406EF34D0B29}"/>
              </a:ext>
            </a:extLst>
          </p:cNvPr>
          <p:cNvPicPr>
            <a:picLocks noChangeAspect="1"/>
          </p:cNvPicPr>
          <p:nvPr/>
        </p:nvPicPr>
        <p:blipFill>
          <a:blip r:embed="rId4"/>
          <a:stretch>
            <a:fillRect/>
          </a:stretch>
        </p:blipFill>
        <p:spPr>
          <a:xfrm>
            <a:off x="3258766" y="1885950"/>
            <a:ext cx="5885234" cy="3073400"/>
          </a:xfrm>
          <a:prstGeom prst="rect">
            <a:avLst/>
          </a:prstGeom>
        </p:spPr>
      </p:pic>
    </p:spTree>
    <p:extLst>
      <p:ext uri="{BB962C8B-B14F-4D97-AF65-F5344CB8AC3E}">
        <p14:creationId xmlns:p14="http://schemas.microsoft.com/office/powerpoint/2010/main" val="354942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DB92E-CC63-4559-AF53-6DDB118A491D}"/>
              </a:ext>
            </a:extLst>
          </p:cNvPr>
          <p:cNvSpPr>
            <a:spLocks noGrp="1"/>
          </p:cNvSpPr>
          <p:nvPr>
            <p:ph type="body" sz="quarter" idx="11"/>
          </p:nvPr>
        </p:nvSpPr>
        <p:spPr/>
        <p:txBody>
          <a:bodyPr/>
          <a:lstStyle/>
          <a:p>
            <a:r>
              <a:rPr lang="en-US" dirty="0"/>
              <a:t>Materiality</a:t>
            </a:r>
            <a:endParaRPr lang="en-CA" dirty="0"/>
          </a:p>
        </p:txBody>
      </p:sp>
      <p:sp>
        <p:nvSpPr>
          <p:cNvPr id="3" name="Text Placeholder 2">
            <a:extLst>
              <a:ext uri="{FF2B5EF4-FFF2-40B4-BE49-F238E27FC236}">
                <a16:creationId xmlns:a16="http://schemas.microsoft.com/office/drawing/2014/main" id="{3333BD76-13D4-4F0F-A220-0292612C381C}"/>
              </a:ext>
            </a:extLst>
          </p:cNvPr>
          <p:cNvSpPr>
            <a:spLocks noGrp="1"/>
          </p:cNvSpPr>
          <p:nvPr>
            <p:ph type="body" sz="quarter" idx="14"/>
          </p:nvPr>
        </p:nvSpPr>
        <p:spPr/>
        <p:txBody>
          <a:bodyPr/>
          <a:lstStyle/>
          <a:p>
            <a:pPr marL="285750" indent="-285750">
              <a:buFont typeface="Arial" panose="020B0604020202020204" pitchFamily="34" charset="0"/>
              <a:buChar char="•"/>
            </a:pPr>
            <a:r>
              <a:rPr lang="en-US" sz="2000" dirty="0"/>
              <a:t>How do you decide which E&amp;S issues to prioritize? </a:t>
            </a:r>
          </a:p>
          <a:p>
            <a:pPr marL="285750" indent="-285750">
              <a:buFont typeface="Arial" panose="020B0604020202020204" pitchFamily="34" charset="0"/>
              <a:buChar char="•"/>
            </a:pPr>
            <a:r>
              <a:rPr lang="en-US" sz="2000" dirty="0"/>
              <a:t>Financial materiality (accounting law): publicly traded companies must disclose information that could significantly affect the value of their shares (i.e. affect things like revenue, profit, assets, debt)</a:t>
            </a:r>
          </a:p>
          <a:p>
            <a:pPr marL="285750" indent="-285750">
              <a:buFont typeface="Arial" panose="020B0604020202020204" pitchFamily="34" charset="0"/>
              <a:buChar char="•"/>
            </a:pPr>
            <a:r>
              <a:rPr lang="en-US" sz="2000" dirty="0"/>
              <a:t>More generally: </a:t>
            </a:r>
            <a:r>
              <a:rPr lang="en-US" sz="2000" b="1" dirty="0"/>
              <a:t>defining the social and environmental topics that matter most to your business </a:t>
            </a:r>
            <a:r>
              <a:rPr lang="en-US" sz="2000" b="1" u="sng" dirty="0"/>
              <a:t>and</a:t>
            </a:r>
            <a:r>
              <a:rPr lang="en-US" sz="2000" b="1" dirty="0"/>
              <a:t> to your stakeholders</a:t>
            </a:r>
            <a:endParaRPr lang="en-CA" sz="2000" b="1" dirty="0"/>
          </a:p>
        </p:txBody>
      </p:sp>
      <p:pic>
        <p:nvPicPr>
          <p:cNvPr id="4" name="Picture 2" descr="Sustainability Materiality Assessment &amp; Strategy | ESG Materiality">
            <a:extLst>
              <a:ext uri="{FF2B5EF4-FFF2-40B4-BE49-F238E27FC236}">
                <a16:creationId xmlns:a16="http://schemas.microsoft.com/office/drawing/2014/main" id="{833E3F5D-6D44-4CE5-A0AD-518F3103AE4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flipH="1">
            <a:off x="7086600" y="3266534"/>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38AE4-64C4-49BC-AC96-3A4808160CDF}"/>
              </a:ext>
            </a:extLst>
          </p:cNvPr>
          <p:cNvSpPr>
            <a:spLocks noGrp="1"/>
          </p:cNvSpPr>
          <p:nvPr>
            <p:ph type="body" sz="quarter" idx="11"/>
          </p:nvPr>
        </p:nvSpPr>
        <p:spPr/>
        <p:txBody>
          <a:bodyPr/>
          <a:lstStyle/>
          <a:p>
            <a:r>
              <a:rPr lang="en-US" dirty="0"/>
              <a:t>Materiality Mapping Example: Unilever</a:t>
            </a:r>
            <a:endParaRPr lang="en-CA" dirty="0"/>
          </a:p>
        </p:txBody>
      </p:sp>
      <p:sp>
        <p:nvSpPr>
          <p:cNvPr id="5" name="Date Placeholder 3">
            <a:extLst>
              <a:ext uri="{FF2B5EF4-FFF2-40B4-BE49-F238E27FC236}">
                <a16:creationId xmlns:a16="http://schemas.microsoft.com/office/drawing/2014/main" id="{00AEE34E-1444-4F11-B69C-EDF0E555A965}"/>
              </a:ext>
            </a:extLst>
          </p:cNvPr>
          <p:cNvSpPr txBox="1">
            <a:spLocks/>
          </p:cNvSpPr>
          <p:nvPr/>
        </p:nvSpPr>
        <p:spPr>
          <a:xfrm>
            <a:off x="85056" y="4663678"/>
            <a:ext cx="2592288" cy="273844"/>
          </a:xfrm>
          <a:prstGeom prst="rect">
            <a:avLst/>
          </a:prstGeom>
        </p:spPr>
        <p:txBody>
          <a:bodyPr vert="horz" lIns="68580" tIns="34290" rIns="68580" bIns="34290" rtlCol="0" anchor="ctr"/>
          <a:lstStyle/>
          <a:p>
            <a:r>
              <a:rPr lang="en-CA" sz="900" dirty="0"/>
              <a:t>Image source: pgmcapital.com, 2020</a:t>
            </a:r>
          </a:p>
        </p:txBody>
      </p:sp>
      <p:pic>
        <p:nvPicPr>
          <p:cNvPr id="4" name="Picture 3">
            <a:extLst>
              <a:ext uri="{FF2B5EF4-FFF2-40B4-BE49-F238E27FC236}">
                <a16:creationId xmlns:a16="http://schemas.microsoft.com/office/drawing/2014/main" id="{9FADC5BF-5F20-4E01-A795-BD9D75F8A85B}"/>
              </a:ext>
            </a:extLst>
          </p:cNvPr>
          <p:cNvPicPr>
            <a:picLocks noChangeAspect="1"/>
          </p:cNvPicPr>
          <p:nvPr/>
        </p:nvPicPr>
        <p:blipFill>
          <a:blip r:embed="rId3"/>
          <a:stretch>
            <a:fillRect/>
          </a:stretch>
        </p:blipFill>
        <p:spPr>
          <a:xfrm>
            <a:off x="1123950" y="893949"/>
            <a:ext cx="6743700" cy="3797222"/>
          </a:xfrm>
          <a:prstGeom prst="rect">
            <a:avLst/>
          </a:prstGeom>
        </p:spPr>
      </p:pic>
    </p:spTree>
    <p:extLst>
      <p:ext uri="{BB962C8B-B14F-4D97-AF65-F5344CB8AC3E}">
        <p14:creationId xmlns:p14="http://schemas.microsoft.com/office/powerpoint/2010/main" val="10005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eriality matrix 2019">
            <a:extLst>
              <a:ext uri="{FF2B5EF4-FFF2-40B4-BE49-F238E27FC236}">
                <a16:creationId xmlns:a16="http://schemas.microsoft.com/office/drawing/2014/main" id="{BA450188-46CE-429C-BE59-E1510CCCA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01"/>
          <a:stretch/>
        </p:blipFill>
        <p:spPr bwMode="auto">
          <a:xfrm>
            <a:off x="457200" y="777964"/>
            <a:ext cx="8229600" cy="4048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C138AE4-64C4-49BC-AC96-3A4808160CDF}"/>
              </a:ext>
            </a:extLst>
          </p:cNvPr>
          <p:cNvSpPr>
            <a:spLocks noGrp="1"/>
          </p:cNvSpPr>
          <p:nvPr>
            <p:ph type="body" sz="quarter" idx="11"/>
          </p:nvPr>
        </p:nvSpPr>
        <p:spPr/>
        <p:txBody>
          <a:bodyPr/>
          <a:lstStyle/>
          <a:p>
            <a:r>
              <a:rPr lang="en-US" dirty="0"/>
              <a:t>Materiality Mapping Example: Unilever</a:t>
            </a:r>
            <a:endParaRPr lang="en-CA" dirty="0"/>
          </a:p>
        </p:txBody>
      </p:sp>
      <p:sp>
        <p:nvSpPr>
          <p:cNvPr id="5" name="Date Placeholder 3">
            <a:extLst>
              <a:ext uri="{FF2B5EF4-FFF2-40B4-BE49-F238E27FC236}">
                <a16:creationId xmlns:a16="http://schemas.microsoft.com/office/drawing/2014/main" id="{00AEE34E-1444-4F11-B69C-EDF0E555A965}"/>
              </a:ext>
            </a:extLst>
          </p:cNvPr>
          <p:cNvSpPr txBox="1">
            <a:spLocks/>
          </p:cNvSpPr>
          <p:nvPr/>
        </p:nvSpPr>
        <p:spPr>
          <a:xfrm>
            <a:off x="85056" y="4663678"/>
            <a:ext cx="2592288" cy="273844"/>
          </a:xfrm>
          <a:prstGeom prst="rect">
            <a:avLst/>
          </a:prstGeom>
        </p:spPr>
        <p:txBody>
          <a:bodyPr vert="horz" lIns="68580" tIns="34290" rIns="68580" bIns="34290" rtlCol="0" anchor="ctr"/>
          <a:lstStyle/>
          <a:p>
            <a:r>
              <a:rPr lang="en-CA" sz="900" dirty="0"/>
              <a:t>Image source: Unilever.com, 2020</a:t>
            </a:r>
          </a:p>
        </p:txBody>
      </p:sp>
    </p:spTree>
    <p:extLst>
      <p:ext uri="{BB962C8B-B14F-4D97-AF65-F5344CB8AC3E}">
        <p14:creationId xmlns:p14="http://schemas.microsoft.com/office/powerpoint/2010/main" val="32212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38AE4-64C4-49BC-AC96-3A4808160CDF}"/>
              </a:ext>
            </a:extLst>
          </p:cNvPr>
          <p:cNvSpPr>
            <a:spLocks noGrp="1"/>
          </p:cNvSpPr>
          <p:nvPr>
            <p:ph type="body" sz="quarter" idx="11"/>
          </p:nvPr>
        </p:nvSpPr>
        <p:spPr/>
        <p:txBody>
          <a:bodyPr/>
          <a:lstStyle/>
          <a:p>
            <a:r>
              <a:rPr lang="en-US" dirty="0"/>
              <a:t>Determining Materiality: Unilever</a:t>
            </a:r>
            <a:endParaRPr lang="en-CA" dirty="0"/>
          </a:p>
        </p:txBody>
      </p:sp>
      <p:sp>
        <p:nvSpPr>
          <p:cNvPr id="5" name="Date Placeholder 3">
            <a:extLst>
              <a:ext uri="{FF2B5EF4-FFF2-40B4-BE49-F238E27FC236}">
                <a16:creationId xmlns:a16="http://schemas.microsoft.com/office/drawing/2014/main" id="{00AEE34E-1444-4F11-B69C-EDF0E555A965}"/>
              </a:ext>
            </a:extLst>
          </p:cNvPr>
          <p:cNvSpPr txBox="1">
            <a:spLocks/>
          </p:cNvSpPr>
          <p:nvPr/>
        </p:nvSpPr>
        <p:spPr>
          <a:xfrm>
            <a:off x="342900" y="4663678"/>
            <a:ext cx="2592288" cy="273844"/>
          </a:xfrm>
          <a:prstGeom prst="rect">
            <a:avLst/>
          </a:prstGeom>
        </p:spPr>
        <p:txBody>
          <a:bodyPr vert="horz" lIns="68580" tIns="34290" rIns="68580" bIns="34290" rtlCol="0" anchor="ctr"/>
          <a:lstStyle/>
          <a:p>
            <a:r>
              <a:rPr lang="en-CA" sz="900" dirty="0"/>
              <a:t>Source: Unilever.com, 2020</a:t>
            </a:r>
          </a:p>
        </p:txBody>
      </p:sp>
      <p:sp>
        <p:nvSpPr>
          <p:cNvPr id="6" name="TextBox 5">
            <a:extLst>
              <a:ext uri="{FF2B5EF4-FFF2-40B4-BE49-F238E27FC236}">
                <a16:creationId xmlns:a16="http://schemas.microsoft.com/office/drawing/2014/main" id="{6E7731B8-FAEE-4844-BEB1-49BC5DBF40D0}"/>
              </a:ext>
            </a:extLst>
          </p:cNvPr>
          <p:cNvSpPr txBox="1"/>
          <p:nvPr/>
        </p:nvSpPr>
        <p:spPr>
          <a:xfrm>
            <a:off x="342900" y="993934"/>
            <a:ext cx="8178801" cy="2285241"/>
          </a:xfrm>
          <a:prstGeom prst="rect">
            <a:avLst/>
          </a:prstGeom>
          <a:noFill/>
        </p:spPr>
        <p:txBody>
          <a:bodyPr wrap="square" rtlCol="0">
            <a:spAutoFit/>
          </a:bodyPr>
          <a:lstStyle/>
          <a:p>
            <a:pPr marL="257175" indent="-257175">
              <a:spcAft>
                <a:spcPts val="900"/>
              </a:spcAft>
              <a:buFont typeface="+mj-lt"/>
              <a:buAutoNum type="arabicPeriod"/>
            </a:pPr>
            <a:r>
              <a:rPr lang="en-US" sz="2000" dirty="0">
                <a:latin typeface="Whitney Book"/>
              </a:rPr>
              <a:t>Does it impact the business in terms of growth, costs, risk, or trust?</a:t>
            </a:r>
          </a:p>
          <a:p>
            <a:pPr marL="257175" indent="-257175">
              <a:spcAft>
                <a:spcPts val="900"/>
              </a:spcAft>
              <a:buFont typeface="+mj-lt"/>
              <a:buAutoNum type="arabicPeriod"/>
            </a:pPr>
            <a:r>
              <a:rPr lang="en-US" sz="2000" dirty="0">
                <a:latin typeface="Whitney Book"/>
              </a:rPr>
              <a:t>Is it important to our stakeholders (consumers, customers, employees, governments, investors, NGOs, suppliers…), and an issue they expect us to act on? </a:t>
            </a:r>
          </a:p>
          <a:p>
            <a:pPr marL="257175" indent="-257175">
              <a:spcAft>
                <a:spcPts val="900"/>
              </a:spcAft>
              <a:buFont typeface="+mj-lt"/>
              <a:buAutoNum type="arabicPeriod"/>
            </a:pPr>
            <a:r>
              <a:rPr lang="en-US" sz="2000" dirty="0">
                <a:latin typeface="Whitney Book"/>
              </a:rPr>
              <a:t>Does it align with vision and purpose?</a:t>
            </a:r>
          </a:p>
          <a:p>
            <a:pPr marL="257175" indent="-257175">
              <a:spcAft>
                <a:spcPts val="900"/>
              </a:spcAft>
              <a:buFont typeface="+mj-lt"/>
              <a:buAutoNum type="arabicPeriod"/>
            </a:pPr>
            <a:r>
              <a:rPr lang="en-US" sz="2000" dirty="0">
                <a:latin typeface="Whitney Book"/>
              </a:rPr>
              <a:t>To what degree can we affect change?</a:t>
            </a:r>
            <a:endParaRPr lang="en-CA" sz="2000" dirty="0">
              <a:latin typeface="Whitney Book"/>
            </a:endParaRPr>
          </a:p>
        </p:txBody>
      </p:sp>
      <p:pic>
        <p:nvPicPr>
          <p:cNvPr id="4100" name="Picture 4" descr="File:Unilever.svg - Wikipedia">
            <a:extLst>
              <a:ext uri="{FF2B5EF4-FFF2-40B4-BE49-F238E27FC236}">
                <a16:creationId xmlns:a16="http://schemas.microsoft.com/office/drawing/2014/main" id="{55BAE1FA-3220-4536-83C3-465B2C4C9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061" y="3191961"/>
            <a:ext cx="1134521" cy="12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B09E9-0528-45A1-957E-C16E41F310EA}"/>
              </a:ext>
            </a:extLst>
          </p:cNvPr>
          <p:cNvSpPr>
            <a:spLocks noGrp="1"/>
          </p:cNvSpPr>
          <p:nvPr>
            <p:ph type="body" sz="quarter" idx="11"/>
          </p:nvPr>
        </p:nvSpPr>
        <p:spPr>
          <a:xfrm>
            <a:off x="342900" y="342900"/>
            <a:ext cx="8801100" cy="551049"/>
          </a:xfrm>
        </p:spPr>
        <p:txBody>
          <a:bodyPr/>
          <a:lstStyle/>
          <a:p>
            <a:r>
              <a:rPr lang="en-US" dirty="0"/>
              <a:t>Breakout Discussion: Integrating sustainability concepts</a:t>
            </a:r>
          </a:p>
          <a:p>
            <a:endParaRPr lang="en-CA" dirty="0"/>
          </a:p>
        </p:txBody>
      </p:sp>
      <p:sp>
        <p:nvSpPr>
          <p:cNvPr id="3" name="Text Placeholder 2">
            <a:extLst>
              <a:ext uri="{FF2B5EF4-FFF2-40B4-BE49-F238E27FC236}">
                <a16:creationId xmlns:a16="http://schemas.microsoft.com/office/drawing/2014/main" id="{3E39AFA7-1CD5-46AB-8D8E-AA0C060D9B1B}"/>
              </a:ext>
            </a:extLst>
          </p:cNvPr>
          <p:cNvSpPr>
            <a:spLocks noGrp="1"/>
          </p:cNvSpPr>
          <p:nvPr>
            <p:ph type="body" sz="quarter" idx="14"/>
          </p:nvPr>
        </p:nvSpPr>
        <p:spPr>
          <a:xfrm>
            <a:off x="342900" y="917424"/>
            <a:ext cx="8343900" cy="3559326"/>
          </a:xfrm>
        </p:spPr>
        <p:txBody>
          <a:bodyPr/>
          <a:lstStyle/>
          <a:p>
            <a:pPr marL="342900" indent="-342900">
              <a:lnSpc>
                <a:spcPct val="100000"/>
              </a:lnSpc>
              <a:spcBef>
                <a:spcPts val="0"/>
              </a:spcBef>
              <a:spcAft>
                <a:spcPts val="600"/>
              </a:spcAft>
              <a:buFont typeface="+mj-lt"/>
              <a:buAutoNum type="arabicPeriod"/>
            </a:pPr>
            <a:r>
              <a:rPr lang="en-CA" dirty="0"/>
              <a:t>Choose one of the businesses: </a:t>
            </a:r>
            <a:r>
              <a:rPr lang="en-CA" i="1" dirty="0"/>
              <a:t>Bottled beverage company (e.g. Coca-Cola)</a:t>
            </a:r>
            <a:r>
              <a:rPr lang="en-CA" dirty="0"/>
              <a:t>; </a:t>
            </a:r>
            <a:r>
              <a:rPr lang="en-CA" i="1" dirty="0"/>
              <a:t>Fashion brand (e.g. Zara)</a:t>
            </a:r>
            <a:r>
              <a:rPr lang="en-CA" dirty="0"/>
              <a:t>; or </a:t>
            </a:r>
            <a:r>
              <a:rPr lang="en-CA" i="1" dirty="0"/>
              <a:t>Airline (e.g. Air Canada)</a:t>
            </a:r>
            <a:r>
              <a:rPr lang="en-CA" dirty="0"/>
              <a:t>.</a:t>
            </a:r>
            <a:endParaRPr lang="en-CA" i="1" dirty="0"/>
          </a:p>
          <a:p>
            <a:pPr marL="342900" indent="-342900">
              <a:lnSpc>
                <a:spcPct val="100000"/>
              </a:lnSpc>
              <a:spcBef>
                <a:spcPts val="0"/>
              </a:spcBef>
              <a:spcAft>
                <a:spcPts val="600"/>
              </a:spcAft>
              <a:buFont typeface="+mj-lt"/>
              <a:buAutoNum type="arabicPeriod"/>
            </a:pPr>
            <a:r>
              <a:rPr lang="en-CA" b="1" dirty="0"/>
              <a:t>Materiality:</a:t>
            </a:r>
            <a:r>
              <a:rPr lang="en-CA" dirty="0"/>
              <a:t> Identify what you think is a material issue on each of the </a:t>
            </a:r>
            <a:r>
              <a:rPr lang="en-CA" i="1" dirty="0"/>
              <a:t>social</a:t>
            </a:r>
            <a:r>
              <a:rPr lang="en-CA" dirty="0"/>
              <a:t>, </a:t>
            </a:r>
            <a:r>
              <a:rPr lang="en-CA" i="1" dirty="0"/>
              <a:t>environmental</a:t>
            </a:r>
            <a:r>
              <a:rPr lang="en-CA" dirty="0"/>
              <a:t>, and </a:t>
            </a:r>
            <a:r>
              <a:rPr lang="en-CA" i="1" dirty="0"/>
              <a:t>economic</a:t>
            </a:r>
            <a:r>
              <a:rPr lang="en-CA" dirty="0"/>
              <a:t> fronts of that business, and briefly explain why.</a:t>
            </a:r>
          </a:p>
          <a:p>
            <a:pPr marL="342900" indent="-342900">
              <a:lnSpc>
                <a:spcPct val="100000"/>
              </a:lnSpc>
              <a:spcBef>
                <a:spcPts val="0"/>
              </a:spcBef>
              <a:spcAft>
                <a:spcPts val="600"/>
              </a:spcAft>
              <a:buFont typeface="+mj-lt"/>
              <a:buAutoNum type="arabicPeriod"/>
            </a:pPr>
            <a:r>
              <a:rPr lang="en-CA" b="1" dirty="0"/>
              <a:t>SDGs:</a:t>
            </a:r>
            <a:r>
              <a:rPr lang="en-CA" dirty="0"/>
              <a:t> Identify which of the SDGs these issues directly connect to (refer to </a:t>
            </a:r>
            <a:r>
              <a:rPr lang="en-CA" dirty="0">
                <a:solidFill>
                  <a:srgbClr val="0070C0"/>
                </a:solidFill>
                <a:hlinkClick r:id="rId3">
                  <a:extLst>
                    <a:ext uri="{A12FA001-AC4F-418D-AE19-62706E023703}">
                      <ahyp:hlinkClr xmlns:ahyp="http://schemas.microsoft.com/office/drawing/2018/hyperlinkcolor" val="tx"/>
                    </a:ext>
                  </a:extLst>
                </a:hlinkClick>
              </a:rPr>
              <a:t>https://sdgs.un.org/goals</a:t>
            </a:r>
            <a:r>
              <a:rPr lang="en-CA" dirty="0"/>
              <a:t>). </a:t>
            </a:r>
          </a:p>
        </p:txBody>
      </p:sp>
    </p:spTree>
    <p:extLst>
      <p:ext uri="{BB962C8B-B14F-4D97-AF65-F5344CB8AC3E}">
        <p14:creationId xmlns:p14="http://schemas.microsoft.com/office/powerpoint/2010/main" val="6654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B09E9-0528-45A1-957E-C16E41F310EA}"/>
              </a:ext>
            </a:extLst>
          </p:cNvPr>
          <p:cNvSpPr>
            <a:spLocks noGrp="1"/>
          </p:cNvSpPr>
          <p:nvPr>
            <p:ph type="body" sz="quarter" idx="11"/>
          </p:nvPr>
        </p:nvSpPr>
        <p:spPr>
          <a:xfrm>
            <a:off x="342900" y="342900"/>
            <a:ext cx="8801100" cy="551049"/>
          </a:xfrm>
        </p:spPr>
        <p:txBody>
          <a:bodyPr/>
          <a:lstStyle/>
          <a:p>
            <a:r>
              <a:rPr lang="en-US" dirty="0"/>
              <a:t>Debrief</a:t>
            </a:r>
          </a:p>
          <a:p>
            <a:endParaRPr lang="en-CA" dirty="0"/>
          </a:p>
        </p:txBody>
      </p:sp>
      <p:sp>
        <p:nvSpPr>
          <p:cNvPr id="3" name="Text Placeholder 2">
            <a:extLst>
              <a:ext uri="{FF2B5EF4-FFF2-40B4-BE49-F238E27FC236}">
                <a16:creationId xmlns:a16="http://schemas.microsoft.com/office/drawing/2014/main" id="{3E39AFA7-1CD5-46AB-8D8E-AA0C060D9B1B}"/>
              </a:ext>
            </a:extLst>
          </p:cNvPr>
          <p:cNvSpPr>
            <a:spLocks noGrp="1"/>
          </p:cNvSpPr>
          <p:nvPr>
            <p:ph type="body" sz="quarter" idx="14"/>
          </p:nvPr>
        </p:nvSpPr>
        <p:spPr>
          <a:xfrm>
            <a:off x="342900" y="917424"/>
            <a:ext cx="8343900" cy="3559326"/>
          </a:xfrm>
        </p:spPr>
        <p:txBody>
          <a:bodyPr/>
          <a:lstStyle/>
          <a:p>
            <a:pPr marL="342900" indent="-342900">
              <a:lnSpc>
                <a:spcPct val="100000"/>
              </a:lnSpc>
              <a:spcBef>
                <a:spcPts val="0"/>
              </a:spcBef>
              <a:spcAft>
                <a:spcPts val="600"/>
              </a:spcAft>
              <a:buFont typeface="+mj-lt"/>
              <a:buAutoNum type="arabicPeriod"/>
            </a:pPr>
            <a:r>
              <a:rPr lang="en-CA" dirty="0"/>
              <a:t>Which business did you choose?</a:t>
            </a:r>
            <a:endParaRPr lang="en-CA" i="1" dirty="0"/>
          </a:p>
          <a:p>
            <a:pPr marL="342900" indent="-342900">
              <a:lnSpc>
                <a:spcPct val="100000"/>
              </a:lnSpc>
              <a:spcBef>
                <a:spcPts val="0"/>
              </a:spcBef>
              <a:spcAft>
                <a:spcPts val="600"/>
              </a:spcAft>
              <a:buFont typeface="+mj-lt"/>
              <a:buAutoNum type="arabicPeriod"/>
            </a:pPr>
            <a:r>
              <a:rPr lang="en-CA" dirty="0"/>
              <a:t>Which material issues did you identify, and why?</a:t>
            </a:r>
          </a:p>
          <a:p>
            <a:pPr marL="342900" indent="-342900">
              <a:lnSpc>
                <a:spcPct val="100000"/>
              </a:lnSpc>
              <a:spcBef>
                <a:spcPts val="0"/>
              </a:spcBef>
              <a:spcAft>
                <a:spcPts val="600"/>
              </a:spcAft>
              <a:buFont typeface="+mj-lt"/>
              <a:buAutoNum type="arabicPeriod"/>
            </a:pPr>
            <a:r>
              <a:rPr lang="en-CA" dirty="0"/>
              <a:t>Which SDGs did you connect to?</a:t>
            </a:r>
          </a:p>
        </p:txBody>
      </p:sp>
    </p:spTree>
    <p:extLst>
      <p:ext uri="{BB962C8B-B14F-4D97-AF65-F5344CB8AC3E}">
        <p14:creationId xmlns:p14="http://schemas.microsoft.com/office/powerpoint/2010/main" val="369951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a city&#10;&#10;Description automatically generated">
            <a:extLst>
              <a:ext uri="{FF2B5EF4-FFF2-40B4-BE49-F238E27FC236}">
                <a16:creationId xmlns:a16="http://schemas.microsoft.com/office/drawing/2014/main" id="{4218AB2D-B950-8C42-B8E0-E8CD12EED3DF}"/>
              </a:ext>
            </a:extLst>
          </p:cNvPr>
          <p:cNvPicPr>
            <a:picLocks noGrp="1" noChangeAspect="1"/>
          </p:cNvPicPr>
          <p:nvPr>
            <p:ph type="pic" idx="1"/>
          </p:nvPr>
        </p:nvPicPr>
        <p:blipFill>
          <a:blip r:embed="rId3"/>
          <a:srcRect l="64" r="64"/>
          <a:stretch>
            <a:fillRect/>
          </a:stretch>
        </p:blipFill>
        <p:spPr/>
      </p:pic>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341689" y="2171700"/>
            <a:ext cx="8458200" cy="1028700"/>
          </a:xfrm>
        </p:spPr>
        <p:txBody>
          <a:bodyPr/>
          <a:lstStyle/>
          <a:p>
            <a:pPr algn="l"/>
            <a:r>
              <a:rPr lang="en-US" dirty="0">
                <a:effectLst>
                  <a:outerShdw blurRad="38100" dist="38100" dir="2700000" algn="tl">
                    <a:srgbClr val="000000">
                      <a:alpha val="43137"/>
                    </a:srgbClr>
                  </a:outerShdw>
                </a:effectLst>
              </a:rPr>
              <a:t>Think about what you put out into the world; make it a better place.</a:t>
            </a:r>
          </a:p>
          <a:p>
            <a:pPr algn="l"/>
            <a:r>
              <a:rPr lang="en-US" dirty="0"/>
              <a:t>Thank you! </a:t>
            </a:r>
          </a:p>
        </p:txBody>
      </p:sp>
    </p:spTree>
    <p:extLst>
      <p:ext uri="{BB962C8B-B14F-4D97-AF65-F5344CB8AC3E}">
        <p14:creationId xmlns:p14="http://schemas.microsoft.com/office/powerpoint/2010/main" val="33497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48E38340-A0CD-D345-898D-C7C95D4BFF80}"/>
              </a:ext>
            </a:extLst>
          </p:cNvPr>
          <p:cNvSpPr/>
          <p:nvPr/>
        </p:nvSpPr>
        <p:spPr>
          <a:xfrm rot="16197762" flipV="1">
            <a:off x="74595" y="2268865"/>
            <a:ext cx="914395" cy="34289"/>
          </a:xfrm>
          <a:prstGeom prst="rect">
            <a:avLst/>
          </a:prstGeom>
          <a:solidFill>
            <a:srgbClr val="1B365D"/>
          </a:solidFill>
          <a:ln w="12700">
            <a:miter lim="400000"/>
          </a:ln>
        </p:spPr>
        <p:txBody>
          <a:bodyPr lIns="38100" tIns="38100" rIns="38100" bIns="38100" anchor="ctr"/>
          <a:lstStyle/>
          <a:p>
            <a:pPr>
              <a:defRPr sz="5100" b="0" spc="0">
                <a:solidFill>
                  <a:srgbClr val="FFFFFF"/>
                </a:solidFill>
                <a:latin typeface="Gill Sans Light"/>
                <a:ea typeface="Gill Sans Light"/>
                <a:cs typeface="Gill Sans Light"/>
                <a:sym typeface="Gill Sans Light"/>
              </a:defRPr>
            </a:pPr>
            <a:endParaRPr sz="3825"/>
          </a:p>
        </p:txBody>
      </p:sp>
      <p:sp>
        <p:nvSpPr>
          <p:cNvPr id="3" name="TextBox 2">
            <a:extLst>
              <a:ext uri="{FF2B5EF4-FFF2-40B4-BE49-F238E27FC236}">
                <a16:creationId xmlns:a16="http://schemas.microsoft.com/office/drawing/2014/main" id="{5664E09D-D1C4-5C49-A89F-6FCC9A70CA87}"/>
              </a:ext>
            </a:extLst>
          </p:cNvPr>
          <p:cNvSpPr txBox="1"/>
          <p:nvPr/>
        </p:nvSpPr>
        <p:spPr>
          <a:xfrm>
            <a:off x="762000" y="2053806"/>
            <a:ext cx="6899315" cy="415498"/>
          </a:xfrm>
          <a:prstGeom prst="rect">
            <a:avLst/>
          </a:prstGeom>
          <a:noFill/>
        </p:spPr>
        <p:txBody>
          <a:bodyPr wrap="square" rtlCol="0">
            <a:spAutoFit/>
          </a:bodyPr>
          <a:lstStyle/>
          <a:p>
            <a:r>
              <a:rPr lang="en-US" sz="2100" spc="75" dirty="0">
                <a:solidFill>
                  <a:srgbClr val="65B333"/>
                </a:solidFill>
                <a:latin typeface="Stag Semibold" panose="02000503060000020004" pitchFamily="2" charset="77"/>
              </a:rPr>
              <a:t>Why are you here?</a:t>
            </a:r>
            <a:endParaRPr lang="en-CA" sz="2100" b="1" spc="75" dirty="0">
              <a:solidFill>
                <a:srgbClr val="65B333"/>
              </a:solidFill>
              <a:latin typeface="Stag Semibold" panose="02000503060000020004" pitchFamily="2" charset="77"/>
            </a:endParaRPr>
          </a:p>
        </p:txBody>
      </p:sp>
      <p:sp>
        <p:nvSpPr>
          <p:cNvPr id="5" name="Slide Number Placeholder 4">
            <a:extLst>
              <a:ext uri="{FF2B5EF4-FFF2-40B4-BE49-F238E27FC236}">
                <a16:creationId xmlns:a16="http://schemas.microsoft.com/office/drawing/2014/main" id="{DAC7BBC8-8860-4393-B1C1-0A5DC0DDE756}"/>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31322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48E38340-A0CD-D345-898D-C7C95D4BFF80}"/>
              </a:ext>
            </a:extLst>
          </p:cNvPr>
          <p:cNvSpPr/>
          <p:nvPr/>
        </p:nvSpPr>
        <p:spPr>
          <a:xfrm rot="16197762" flipV="1">
            <a:off x="74595" y="2268865"/>
            <a:ext cx="914395" cy="34289"/>
          </a:xfrm>
          <a:prstGeom prst="rect">
            <a:avLst/>
          </a:prstGeom>
          <a:solidFill>
            <a:srgbClr val="1B365D"/>
          </a:solidFill>
          <a:ln w="12700">
            <a:miter lim="400000"/>
          </a:ln>
        </p:spPr>
        <p:txBody>
          <a:bodyPr lIns="38100" tIns="38100" rIns="38100" bIns="38100" anchor="ctr"/>
          <a:lstStyle/>
          <a:p>
            <a:pPr>
              <a:defRPr sz="5100" b="0" spc="0">
                <a:solidFill>
                  <a:srgbClr val="FFFFFF"/>
                </a:solidFill>
                <a:latin typeface="Gill Sans Light"/>
                <a:ea typeface="Gill Sans Light"/>
                <a:cs typeface="Gill Sans Light"/>
                <a:sym typeface="Gill Sans Light"/>
              </a:defRPr>
            </a:pPr>
            <a:endParaRPr sz="3825"/>
          </a:p>
        </p:txBody>
      </p:sp>
      <p:sp>
        <p:nvSpPr>
          <p:cNvPr id="3" name="TextBox 2">
            <a:extLst>
              <a:ext uri="{FF2B5EF4-FFF2-40B4-BE49-F238E27FC236}">
                <a16:creationId xmlns:a16="http://schemas.microsoft.com/office/drawing/2014/main" id="{5664E09D-D1C4-5C49-A89F-6FCC9A70CA87}"/>
              </a:ext>
            </a:extLst>
          </p:cNvPr>
          <p:cNvSpPr txBox="1"/>
          <p:nvPr/>
        </p:nvSpPr>
        <p:spPr>
          <a:xfrm>
            <a:off x="857619" y="1593511"/>
            <a:ext cx="6899315" cy="1384995"/>
          </a:xfrm>
          <a:prstGeom prst="rect">
            <a:avLst/>
          </a:prstGeom>
          <a:noFill/>
        </p:spPr>
        <p:txBody>
          <a:bodyPr wrap="square" rtlCol="0">
            <a:spAutoFit/>
          </a:bodyPr>
          <a:lstStyle/>
          <a:p>
            <a:r>
              <a:rPr lang="en-US" sz="2100" spc="75" dirty="0">
                <a:solidFill>
                  <a:srgbClr val="65B333"/>
                </a:solidFill>
                <a:latin typeface="Stag Semibold" panose="02000503060000020004" pitchFamily="2" charset="77"/>
              </a:rPr>
              <a:t>“Doing well on an exam isn’t about figuring out the right answer. It’s about figuring out what the exam creator </a:t>
            </a:r>
            <a:r>
              <a:rPr lang="en-US" sz="2100" i="1" spc="75" dirty="0">
                <a:solidFill>
                  <a:srgbClr val="65B333"/>
                </a:solidFill>
                <a:latin typeface="Stag Semibold" panose="02000503060000020004" pitchFamily="2" charset="77"/>
              </a:rPr>
              <a:t>thinks</a:t>
            </a:r>
            <a:r>
              <a:rPr lang="en-US" sz="2100" spc="75" dirty="0">
                <a:solidFill>
                  <a:srgbClr val="65B333"/>
                </a:solidFill>
                <a:latin typeface="Stag Semibold" panose="02000503060000020004" pitchFamily="2" charset="77"/>
              </a:rPr>
              <a:t> the right answer is.” </a:t>
            </a:r>
            <a:br>
              <a:rPr lang="en-US" sz="2100" spc="75" dirty="0">
                <a:solidFill>
                  <a:srgbClr val="65B333"/>
                </a:solidFill>
                <a:latin typeface="Stag Semibold" panose="02000503060000020004" pitchFamily="2" charset="77"/>
              </a:rPr>
            </a:br>
            <a:r>
              <a:rPr lang="en-US" sz="2100" spc="75" dirty="0">
                <a:solidFill>
                  <a:srgbClr val="65B333"/>
                </a:solidFill>
                <a:latin typeface="Stag Semibold" panose="02000503060000020004" pitchFamily="2" charset="77"/>
              </a:rPr>
              <a:t>–James Hardisty</a:t>
            </a:r>
          </a:p>
        </p:txBody>
      </p:sp>
      <p:sp>
        <p:nvSpPr>
          <p:cNvPr id="5" name="Slide Number Placeholder 4">
            <a:extLst>
              <a:ext uri="{FF2B5EF4-FFF2-40B4-BE49-F238E27FC236}">
                <a16:creationId xmlns:a16="http://schemas.microsoft.com/office/drawing/2014/main" id="{DAC7BBC8-8860-4393-B1C1-0A5DC0DDE756}"/>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55776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B6E0AE5-6C24-B94B-8322-90E2B4397AD6}"/>
              </a:ext>
            </a:extLst>
          </p:cNvPr>
          <p:cNvPicPr>
            <a:picLocks noGrp="1" noChangeAspect="1"/>
          </p:cNvPicPr>
          <p:nvPr>
            <p:ph type="pic" idx="1"/>
          </p:nvPr>
        </p:nvPicPr>
        <p:blipFill>
          <a:blip r:embed="rId3"/>
          <a:srcRect t="657" b="657"/>
          <a:stretch>
            <a:fillRect/>
          </a:stretch>
        </p:blipFill>
        <p:spPr/>
      </p:pic>
      <p:sp>
        <p:nvSpPr>
          <p:cNvPr id="11" name="Text Placeholder 10">
            <a:extLst>
              <a:ext uri="{FF2B5EF4-FFF2-40B4-BE49-F238E27FC236}">
                <a16:creationId xmlns:a16="http://schemas.microsoft.com/office/drawing/2014/main" id="{F8E5DF88-8AF7-6A40-AB57-25BAA65F4D23}"/>
              </a:ext>
            </a:extLst>
          </p:cNvPr>
          <p:cNvSpPr>
            <a:spLocks noGrp="1"/>
          </p:cNvSpPr>
          <p:nvPr>
            <p:ph type="body" sz="quarter" idx="11"/>
          </p:nvPr>
        </p:nvSpPr>
        <p:spPr/>
        <p:txBody>
          <a:bodyPr/>
          <a:lstStyle/>
          <a:p>
            <a:r>
              <a:rPr lang="en-US" dirty="0"/>
              <a:t>Agenda</a:t>
            </a:r>
          </a:p>
        </p:txBody>
      </p:sp>
      <p:sp>
        <p:nvSpPr>
          <p:cNvPr id="12" name="Text Placeholder 11">
            <a:extLst>
              <a:ext uri="{FF2B5EF4-FFF2-40B4-BE49-F238E27FC236}">
                <a16:creationId xmlns:a16="http://schemas.microsoft.com/office/drawing/2014/main" id="{5EF03AFA-E0AC-AD47-99C5-331B369F9B39}"/>
              </a:ext>
            </a:extLst>
          </p:cNvPr>
          <p:cNvSpPr>
            <a:spLocks noGrp="1"/>
          </p:cNvSpPr>
          <p:nvPr>
            <p:ph type="body" sz="quarter" idx="12"/>
          </p:nvPr>
        </p:nvSpPr>
        <p:spPr/>
        <p:txBody>
          <a:bodyPr/>
          <a:lstStyle/>
          <a:p>
            <a:pPr marL="342900" indent="-342900">
              <a:buFont typeface="+mj-lt"/>
              <a:buAutoNum type="arabicPeriod"/>
            </a:pPr>
            <a:r>
              <a:rPr lang="en-US" dirty="0"/>
              <a:t>The case for E&amp;S in cases</a:t>
            </a:r>
          </a:p>
          <a:p>
            <a:pPr marL="342900" indent="-342900">
              <a:buFont typeface="+mj-lt"/>
              <a:buAutoNum type="arabicPeriod"/>
            </a:pPr>
            <a:r>
              <a:rPr lang="en-US" dirty="0"/>
              <a:t>Stakeholder framework</a:t>
            </a:r>
          </a:p>
          <a:p>
            <a:pPr marL="342900" indent="-342900">
              <a:buFont typeface="+mj-lt"/>
              <a:buAutoNum type="arabicPeriod"/>
            </a:pPr>
            <a:r>
              <a:rPr lang="en-US" dirty="0"/>
              <a:t>Materiality</a:t>
            </a:r>
          </a:p>
          <a:p>
            <a:pPr marL="342900" indent="-342900">
              <a:buFont typeface="+mj-lt"/>
              <a:buAutoNum type="arabicPeriod"/>
            </a:pPr>
            <a:r>
              <a:rPr lang="en-US" dirty="0"/>
              <a:t>SDGs</a:t>
            </a:r>
          </a:p>
        </p:txBody>
      </p:sp>
    </p:spTree>
    <p:extLst>
      <p:ext uri="{BB962C8B-B14F-4D97-AF65-F5344CB8AC3E}">
        <p14:creationId xmlns:p14="http://schemas.microsoft.com/office/powerpoint/2010/main" val="69822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DB92E-CC63-4559-AF53-6DDB118A491D}"/>
              </a:ext>
            </a:extLst>
          </p:cNvPr>
          <p:cNvSpPr>
            <a:spLocks noGrp="1"/>
          </p:cNvSpPr>
          <p:nvPr>
            <p:ph type="body" sz="quarter" idx="11"/>
          </p:nvPr>
        </p:nvSpPr>
        <p:spPr/>
        <p:txBody>
          <a:bodyPr/>
          <a:lstStyle/>
          <a:p>
            <a:r>
              <a:rPr lang="en-US" dirty="0"/>
              <a:t>The case for E&amp;S in cases</a:t>
            </a:r>
            <a:endParaRPr lang="en-CA" dirty="0"/>
          </a:p>
        </p:txBody>
      </p:sp>
      <p:sp>
        <p:nvSpPr>
          <p:cNvPr id="3" name="Text Placeholder 2">
            <a:extLst>
              <a:ext uri="{FF2B5EF4-FFF2-40B4-BE49-F238E27FC236}">
                <a16:creationId xmlns:a16="http://schemas.microsoft.com/office/drawing/2014/main" id="{3333BD76-13D4-4F0F-A220-0292612C381C}"/>
              </a:ext>
            </a:extLst>
          </p:cNvPr>
          <p:cNvSpPr>
            <a:spLocks noGrp="1"/>
          </p:cNvSpPr>
          <p:nvPr>
            <p:ph type="body" sz="quarter" idx="14"/>
          </p:nvPr>
        </p:nvSpPr>
        <p:spPr/>
        <p:txBody>
          <a:bodyPr>
            <a:normAutofit/>
          </a:bodyPr>
          <a:lstStyle/>
          <a:p>
            <a:pPr marL="285750" indent="-285750">
              <a:buFont typeface="Arial" panose="020B0604020202020204" pitchFamily="34" charset="0"/>
              <a:buChar char="•"/>
            </a:pPr>
            <a:r>
              <a:rPr lang="en-US" sz="2000" dirty="0"/>
              <a:t>Some alternatives in cases are “no </a:t>
            </a:r>
            <a:r>
              <a:rPr lang="en-US" sz="2000" dirty="0" err="1"/>
              <a:t>gos</a:t>
            </a:r>
            <a:r>
              <a:rPr lang="en-US" sz="2000" dirty="0"/>
              <a:t>” (aka, “zero tolerance”)</a:t>
            </a:r>
          </a:p>
          <a:p>
            <a:pPr marL="285750" indent="-285750">
              <a:buFont typeface="Arial" panose="020B0604020202020204" pitchFamily="34" charset="0"/>
              <a:buChar char="•"/>
            </a:pPr>
            <a:r>
              <a:rPr lang="en-US" sz="2000" dirty="0"/>
              <a:t>(Sometimes) reduced operational costs from E&amp;S</a:t>
            </a:r>
          </a:p>
          <a:p>
            <a:pPr marL="285750" indent="-285750">
              <a:buFont typeface="Arial" panose="020B0604020202020204" pitchFamily="34" charset="0"/>
              <a:buChar char="•"/>
            </a:pPr>
            <a:r>
              <a:rPr lang="en-US" sz="2000" dirty="0"/>
              <a:t>Long-term financial benefits from E&amp;S</a:t>
            </a:r>
          </a:p>
          <a:p>
            <a:pPr marL="285750" indent="-285750">
              <a:buFont typeface="Arial" panose="020B0604020202020204" pitchFamily="34" charset="0"/>
              <a:buChar char="•"/>
            </a:pPr>
            <a:r>
              <a:rPr lang="en-US" sz="2000" dirty="0"/>
              <a:t>Younger consumers respond to E&amp;S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endParaRPr lang="en-CA" sz="2000" dirty="0"/>
          </a:p>
        </p:txBody>
      </p:sp>
      <p:pic>
        <p:nvPicPr>
          <p:cNvPr id="4" name="Picture 2" descr="Sustainability Materiality Assessment &amp; Strategy | ESG Materiality">
            <a:extLst>
              <a:ext uri="{FF2B5EF4-FFF2-40B4-BE49-F238E27FC236}">
                <a16:creationId xmlns:a16="http://schemas.microsoft.com/office/drawing/2014/main" id="{833E3F5D-6D44-4CE5-A0AD-518F3103AE4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flipH="1">
            <a:off x="7086600" y="2952749"/>
            <a:ext cx="1761585" cy="176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509FA-2E35-4D40-9539-1A6A855A868F}"/>
              </a:ext>
            </a:extLst>
          </p:cNvPr>
          <p:cNvSpPr>
            <a:spLocks noGrp="1"/>
          </p:cNvSpPr>
          <p:nvPr>
            <p:ph type="body" sz="quarter" idx="11"/>
          </p:nvPr>
        </p:nvSpPr>
        <p:spPr/>
        <p:txBody>
          <a:bodyPr/>
          <a:lstStyle/>
          <a:p>
            <a:r>
              <a:rPr lang="en-CA" dirty="0"/>
              <a:t>Some caveats for E&amp;S in cases</a:t>
            </a:r>
          </a:p>
        </p:txBody>
      </p:sp>
      <p:sp>
        <p:nvSpPr>
          <p:cNvPr id="3" name="Text Placeholder 2">
            <a:extLst>
              <a:ext uri="{FF2B5EF4-FFF2-40B4-BE49-F238E27FC236}">
                <a16:creationId xmlns:a16="http://schemas.microsoft.com/office/drawing/2014/main" id="{227BDC3C-97FE-4671-9E57-4CCD757C7B39}"/>
              </a:ext>
            </a:extLst>
          </p:cNvPr>
          <p:cNvSpPr>
            <a:spLocks noGrp="1"/>
          </p:cNvSpPr>
          <p:nvPr>
            <p:ph type="body" sz="quarter" idx="14"/>
          </p:nvPr>
        </p:nvSpPr>
        <p:spPr/>
        <p:txBody>
          <a:bodyPr>
            <a:normAutofit lnSpcReduction="10000"/>
          </a:bodyPr>
          <a:lstStyle/>
          <a:p>
            <a:pPr marL="285750" indent="-285750">
              <a:buFont typeface="Arial" panose="020B0604020202020204" pitchFamily="34" charset="0"/>
              <a:buChar char="•"/>
            </a:pPr>
            <a:r>
              <a:rPr lang="en-US" sz="1800" dirty="0"/>
              <a:t>E&amp;S benefits are </a:t>
            </a:r>
            <a:r>
              <a:rPr lang="en-US" sz="1800" i="1" dirty="0"/>
              <a:t>long term</a:t>
            </a:r>
          </a:p>
          <a:p>
            <a:pPr marL="285750" indent="-285750">
              <a:buFont typeface="Arial" panose="020B0604020202020204" pitchFamily="34" charset="0"/>
              <a:buChar char="•"/>
            </a:pPr>
            <a:r>
              <a:rPr lang="en-US" sz="1800" dirty="0"/>
              <a:t>Don’t trust what people say – look at </a:t>
            </a:r>
            <a:r>
              <a:rPr lang="en-US" sz="1800" dirty="0" err="1"/>
              <a:t>behaviour</a:t>
            </a:r>
            <a:endParaRPr lang="en-US" sz="1800" dirty="0"/>
          </a:p>
          <a:p>
            <a:pPr marL="285750" indent="-285750">
              <a:buFont typeface="Arial" panose="020B0604020202020204" pitchFamily="34" charset="0"/>
              <a:buChar char="•"/>
            </a:pPr>
            <a:r>
              <a:rPr lang="en-US" dirty="0"/>
              <a:t>E&amp;S can be polarizing – important to accurately judge the judges, or go “big tent”</a:t>
            </a:r>
            <a:endParaRPr lang="en-US" sz="1800" dirty="0"/>
          </a:p>
          <a:p>
            <a:pPr marL="285750" indent="-285750">
              <a:buFont typeface="Arial" panose="020B0604020202020204" pitchFamily="34" charset="0"/>
              <a:buChar char="•"/>
            </a:pPr>
            <a:r>
              <a:rPr lang="en-US" sz="1800" dirty="0"/>
              <a:t>Product must be both excellent and E&amp;S </a:t>
            </a:r>
            <a:br>
              <a:rPr lang="en-US" sz="1800" dirty="0"/>
            </a:br>
            <a:r>
              <a:rPr lang="en-US" sz="1800" dirty="0"/>
              <a:t>(a sustainable product that “doesn’t work” will fail)</a:t>
            </a:r>
          </a:p>
          <a:p>
            <a:endParaRPr lang="en-CA" dirty="0"/>
          </a:p>
        </p:txBody>
      </p:sp>
    </p:spTree>
    <p:extLst>
      <p:ext uri="{BB962C8B-B14F-4D97-AF65-F5344CB8AC3E}">
        <p14:creationId xmlns:p14="http://schemas.microsoft.com/office/powerpoint/2010/main" val="408276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342900"/>
            <a:ext cx="53721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Stakeholder Theory</a:t>
            </a:r>
          </a:p>
        </p:txBody>
      </p:sp>
      <p:sp>
        <p:nvSpPr>
          <p:cNvPr id="5" name="TextBox 4">
            <a:extLst>
              <a:ext uri="{FF2B5EF4-FFF2-40B4-BE49-F238E27FC236}">
                <a16:creationId xmlns:a16="http://schemas.microsoft.com/office/drawing/2014/main" id="{4A5037E0-2756-490A-BE9D-405FFA83C565}"/>
              </a:ext>
            </a:extLst>
          </p:cNvPr>
          <p:cNvSpPr txBox="1"/>
          <p:nvPr/>
        </p:nvSpPr>
        <p:spPr>
          <a:xfrm>
            <a:off x="3355706" y="4569768"/>
            <a:ext cx="5791200" cy="230832"/>
          </a:xfrm>
          <a:prstGeom prst="rect">
            <a:avLst/>
          </a:prstGeom>
          <a:noFill/>
        </p:spPr>
        <p:txBody>
          <a:bodyPr wrap="square" rtlCol="0">
            <a:spAutoFit/>
          </a:bodyPr>
          <a:lstStyle/>
          <a:p>
            <a:pPr algn="r"/>
            <a:r>
              <a:rPr lang="en-US" sz="900" dirty="0"/>
              <a:t>From “Managing for Stakeholders and the Purpose of Business”, Freeman &amp; Parmar, 2018</a:t>
            </a:r>
            <a:endParaRPr lang="en-CA" sz="900" dirty="0"/>
          </a:p>
        </p:txBody>
      </p:sp>
      <p:pic>
        <p:nvPicPr>
          <p:cNvPr id="6" name="Picture 2" descr="Ed Freeman">
            <a:hlinkClick r:id="rId3"/>
            <a:extLst>
              <a:ext uri="{FF2B5EF4-FFF2-40B4-BE49-F238E27FC236}">
                <a16:creationId xmlns:a16="http://schemas.microsoft.com/office/drawing/2014/main" id="{3BB95993-E472-481D-9CEA-BCC10DF8A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995"/>
            <a:ext cx="9142920" cy="4190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14BD66-07F2-4DAC-8B97-73BB6815FBD3}"/>
              </a:ext>
            </a:extLst>
          </p:cNvPr>
          <p:cNvSpPr txBox="1"/>
          <p:nvPr/>
        </p:nvSpPr>
        <p:spPr>
          <a:xfrm>
            <a:off x="0" y="4981917"/>
            <a:ext cx="1657350" cy="184666"/>
          </a:xfrm>
          <a:prstGeom prst="rect">
            <a:avLst/>
          </a:prstGeom>
          <a:noFill/>
        </p:spPr>
        <p:txBody>
          <a:bodyPr wrap="square" rtlCol="0">
            <a:spAutoFit/>
          </a:bodyPr>
          <a:lstStyle/>
          <a:p>
            <a:pPr defTabSz="685800"/>
            <a:r>
              <a:rPr lang="en-CA" sz="600" dirty="0">
                <a:solidFill>
                  <a:prstClr val="white"/>
                </a:solidFill>
                <a:latin typeface="Calibri"/>
              </a:rPr>
              <a:t>Image source:  socialbusinessstrategy.com</a:t>
            </a:r>
          </a:p>
        </p:txBody>
      </p:sp>
      <p:sp>
        <p:nvSpPr>
          <p:cNvPr id="8" name="TextBox 7">
            <a:extLst>
              <a:ext uri="{FF2B5EF4-FFF2-40B4-BE49-F238E27FC236}">
                <a16:creationId xmlns:a16="http://schemas.microsoft.com/office/drawing/2014/main" id="{2E66ECD6-AE9E-49FA-AE1E-1CEF10BD9E68}"/>
              </a:ext>
            </a:extLst>
          </p:cNvPr>
          <p:cNvSpPr txBox="1"/>
          <p:nvPr/>
        </p:nvSpPr>
        <p:spPr>
          <a:xfrm>
            <a:off x="4143214" y="3473234"/>
            <a:ext cx="1524000" cy="523220"/>
          </a:xfrm>
          <a:prstGeom prst="rect">
            <a:avLst/>
          </a:prstGeom>
          <a:noFill/>
        </p:spPr>
        <p:txBody>
          <a:bodyPr wrap="square" rtlCol="0">
            <a:spAutoFit/>
          </a:bodyPr>
          <a:lstStyle/>
          <a:p>
            <a:r>
              <a:rPr lang="en-US" sz="2800" dirty="0">
                <a:latin typeface="Century Gothic" panose="020B0502020202020204" pitchFamily="34" charset="0"/>
              </a:rPr>
              <a:t>, 2009</a:t>
            </a:r>
            <a:endParaRPr lang="en-CA" sz="2800" dirty="0">
              <a:latin typeface="Century Gothic" panose="020B0502020202020204" pitchFamily="34" charset="0"/>
            </a:endParaRPr>
          </a:p>
        </p:txBody>
      </p:sp>
    </p:spTree>
    <p:extLst>
      <p:ext uri="{BB962C8B-B14F-4D97-AF65-F5344CB8AC3E}">
        <p14:creationId xmlns:p14="http://schemas.microsoft.com/office/powerpoint/2010/main" val="328361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14324" y="46825"/>
            <a:ext cx="53721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Key Points of Stakeholder Theory</a:t>
            </a:r>
          </a:p>
        </p:txBody>
      </p:sp>
      <p:sp>
        <p:nvSpPr>
          <p:cNvPr id="3" name="TextBox 2">
            <a:extLst>
              <a:ext uri="{FF2B5EF4-FFF2-40B4-BE49-F238E27FC236}">
                <a16:creationId xmlns:a16="http://schemas.microsoft.com/office/drawing/2014/main" id="{C2818A42-AABA-6D40-A4C2-DB75A33E6B8B}"/>
              </a:ext>
            </a:extLst>
          </p:cNvPr>
          <p:cNvSpPr txBox="1"/>
          <p:nvPr/>
        </p:nvSpPr>
        <p:spPr>
          <a:xfrm>
            <a:off x="5181600" y="893949"/>
            <a:ext cx="3790950" cy="2931572"/>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en-CA" sz="1800" dirty="0">
                <a:solidFill>
                  <a:prstClr val="black"/>
                </a:solidFill>
                <a:latin typeface="Whitney Book"/>
              </a:rPr>
              <a:t>Stakeholders are not faceless</a:t>
            </a:r>
          </a:p>
          <a:p>
            <a:pPr marL="214313" indent="-214313" defTabSz="685800">
              <a:spcAft>
                <a:spcPts val="900"/>
              </a:spcAft>
              <a:buFont typeface="Arial" panose="020B0604020202020204" pitchFamily="34" charset="0"/>
              <a:buChar char="•"/>
            </a:pPr>
            <a:r>
              <a:rPr lang="en-CA" sz="1800" dirty="0">
                <a:solidFill>
                  <a:prstClr val="black"/>
                </a:solidFill>
                <a:latin typeface="Whitney Book"/>
              </a:rPr>
              <a:t>“Capitalism is a system of social cooperation and collaboration”, not just of competition</a:t>
            </a:r>
          </a:p>
          <a:p>
            <a:pPr marL="214313" indent="-214313" defTabSz="685800">
              <a:spcAft>
                <a:spcPts val="900"/>
              </a:spcAft>
              <a:buFont typeface="Arial" panose="020B0604020202020204" pitchFamily="34" charset="0"/>
              <a:buChar char="•"/>
            </a:pPr>
            <a:r>
              <a:rPr lang="en-CA" sz="1800" dirty="0">
                <a:solidFill>
                  <a:prstClr val="black"/>
                </a:solidFill>
                <a:latin typeface="Whitney Book"/>
              </a:rPr>
              <a:t>See stakeholder interests as inherently tied together, not as trade-offs</a:t>
            </a:r>
          </a:p>
          <a:p>
            <a:pPr marL="214313" indent="-214313" defTabSz="685800">
              <a:spcAft>
                <a:spcPts val="900"/>
              </a:spcAft>
              <a:buFont typeface="Arial" panose="020B0604020202020204" pitchFamily="34" charset="0"/>
              <a:buChar char="•"/>
            </a:pPr>
            <a:r>
              <a:rPr lang="en-CA" sz="1800" dirty="0">
                <a:solidFill>
                  <a:prstClr val="black"/>
                </a:solidFill>
                <a:latin typeface="Whitney Book"/>
              </a:rPr>
              <a:t>In the long run, serving all stakeholders is key to profitability</a:t>
            </a:r>
          </a:p>
        </p:txBody>
      </p:sp>
      <p:pic>
        <p:nvPicPr>
          <p:cNvPr id="4" name="Picture 2" descr="http://4.bp.blogspot.com/-C5Ux9rE35C0/VP9SyjG1PvI/AAAAAAAAAAk/XXKnB99t1uM/s1600/Blog%2B1.png">
            <a:extLst>
              <a:ext uri="{FF2B5EF4-FFF2-40B4-BE49-F238E27FC236}">
                <a16:creationId xmlns:a16="http://schemas.microsoft.com/office/drawing/2014/main" id="{46D58CCF-3512-4C9C-9C3D-FEDA95B55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93949"/>
            <a:ext cx="3512811" cy="3974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5037E0-2756-490A-BE9D-405FFA83C565}"/>
              </a:ext>
            </a:extLst>
          </p:cNvPr>
          <p:cNvSpPr txBox="1"/>
          <p:nvPr/>
        </p:nvSpPr>
        <p:spPr>
          <a:xfrm>
            <a:off x="3355706" y="4569768"/>
            <a:ext cx="5791200" cy="230832"/>
          </a:xfrm>
          <a:prstGeom prst="rect">
            <a:avLst/>
          </a:prstGeom>
          <a:noFill/>
        </p:spPr>
        <p:txBody>
          <a:bodyPr wrap="square" rtlCol="0">
            <a:spAutoFit/>
          </a:bodyPr>
          <a:lstStyle/>
          <a:p>
            <a:pPr algn="r"/>
            <a:r>
              <a:rPr lang="en-US" sz="900" dirty="0"/>
              <a:t>From “Managing for Stakeholders and the Purpose of Business”, Freeman &amp; Parmar, 2018</a:t>
            </a:r>
            <a:endParaRPr lang="en-CA" sz="900" dirty="0"/>
          </a:p>
        </p:txBody>
      </p:sp>
      <p:sp>
        <p:nvSpPr>
          <p:cNvPr id="6" name="TextBox 5">
            <a:extLst>
              <a:ext uri="{FF2B5EF4-FFF2-40B4-BE49-F238E27FC236}">
                <a16:creationId xmlns:a16="http://schemas.microsoft.com/office/drawing/2014/main" id="{F01B0D49-36E5-4CC1-846F-A844F187461F}"/>
              </a:ext>
            </a:extLst>
          </p:cNvPr>
          <p:cNvSpPr txBox="1"/>
          <p:nvPr/>
        </p:nvSpPr>
        <p:spPr>
          <a:xfrm>
            <a:off x="2305049" y="552186"/>
            <a:ext cx="1447800" cy="300082"/>
          </a:xfrm>
          <a:prstGeom prst="rect">
            <a:avLst/>
          </a:prstGeom>
          <a:noFill/>
        </p:spPr>
        <p:txBody>
          <a:bodyPr wrap="square" rtlCol="0">
            <a:spAutoFit/>
          </a:bodyPr>
          <a:lstStyle/>
          <a:p>
            <a:r>
              <a:rPr lang="en-US" dirty="0">
                <a:solidFill>
                  <a:srgbClr val="319B42"/>
                </a:solidFill>
              </a:rPr>
              <a:t>The Environment</a:t>
            </a:r>
          </a:p>
        </p:txBody>
      </p:sp>
      <p:sp>
        <p:nvSpPr>
          <p:cNvPr id="7" name="Oval 6">
            <a:extLst>
              <a:ext uri="{FF2B5EF4-FFF2-40B4-BE49-F238E27FC236}">
                <a16:creationId xmlns:a16="http://schemas.microsoft.com/office/drawing/2014/main" id="{3EFC4A15-84FD-4976-A74F-C984258E70F5}"/>
              </a:ext>
            </a:extLst>
          </p:cNvPr>
          <p:cNvSpPr/>
          <p:nvPr/>
        </p:nvSpPr>
        <p:spPr>
          <a:xfrm>
            <a:off x="685800" y="438150"/>
            <a:ext cx="4572000" cy="45719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77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A87452F5-E6A5-4D41-BB0B-F8DC0184AFFE}"/>
              </a:ext>
            </a:extLst>
          </p:cNvPr>
          <p:cNvSpPr txBox="1">
            <a:spLocks/>
          </p:cNvSpPr>
          <p:nvPr/>
        </p:nvSpPr>
        <p:spPr>
          <a:xfrm>
            <a:off x="342900" y="342900"/>
            <a:ext cx="8572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90" dirty="0">
                <a:solidFill>
                  <a:srgbClr val="65B333"/>
                </a:solidFill>
                <a:latin typeface="Stag Semibold" panose="02000503060000020004" pitchFamily="2" charset="77"/>
              </a:rPr>
              <a:t>BlackRock CEO’s Annual Letter</a:t>
            </a:r>
          </a:p>
        </p:txBody>
      </p:sp>
      <p:sp>
        <p:nvSpPr>
          <p:cNvPr id="5" name="TextBox 4">
            <a:extLst>
              <a:ext uri="{FF2B5EF4-FFF2-40B4-BE49-F238E27FC236}">
                <a16:creationId xmlns:a16="http://schemas.microsoft.com/office/drawing/2014/main" id="{50FA5F15-6647-F342-8CA9-A872C6D785B0}"/>
              </a:ext>
            </a:extLst>
          </p:cNvPr>
          <p:cNvSpPr txBox="1"/>
          <p:nvPr/>
        </p:nvSpPr>
        <p:spPr>
          <a:xfrm>
            <a:off x="342900" y="914120"/>
            <a:ext cx="8401050" cy="1862048"/>
          </a:xfrm>
          <a:prstGeom prst="rect">
            <a:avLst/>
          </a:prstGeom>
          <a:noFill/>
        </p:spPr>
        <p:txBody>
          <a:bodyPr wrap="square" rtlCol="0">
            <a:spAutoFit/>
          </a:bodyPr>
          <a:lstStyle/>
          <a:p>
            <a:pPr marL="257175" indent="-257175">
              <a:spcAft>
                <a:spcPts val="900"/>
              </a:spcAft>
              <a:buFont typeface="Arial" panose="020B0604020202020204" pitchFamily="34" charset="0"/>
              <a:buChar char="•"/>
            </a:pPr>
            <a:r>
              <a:rPr lang="en-US" sz="2000" dirty="0">
                <a:solidFill>
                  <a:srgbClr val="5B6770"/>
                </a:solidFill>
                <a:latin typeface="Whitney Book" pitchFamily="2" charset="0"/>
              </a:rPr>
              <a:t>“A company cannot achieve long-term profits without embracing purpose and considering the needs of a broad range of stakeholders”</a:t>
            </a:r>
          </a:p>
          <a:p>
            <a:pPr marL="257175" indent="-257175">
              <a:spcAft>
                <a:spcPts val="900"/>
              </a:spcAft>
              <a:buFont typeface="Arial" panose="020B0604020202020204" pitchFamily="34" charset="0"/>
              <a:buChar char="•"/>
            </a:pPr>
            <a:r>
              <a:rPr lang="en-US" sz="2000" dirty="0">
                <a:solidFill>
                  <a:srgbClr val="5B6770"/>
                </a:solidFill>
                <a:latin typeface="Whitney Book" pitchFamily="2" charset="0"/>
              </a:rPr>
              <a:t>“Ultimately, purpose is the engine of long-term profitability”</a:t>
            </a:r>
          </a:p>
          <a:p>
            <a:pPr marL="257175" indent="-257175">
              <a:spcAft>
                <a:spcPts val="900"/>
              </a:spcAft>
              <a:buFont typeface="Arial" panose="020B0604020202020204" pitchFamily="34" charset="0"/>
              <a:buChar char="•"/>
            </a:pPr>
            <a:r>
              <a:rPr lang="en-US" sz="2000" dirty="0">
                <a:solidFill>
                  <a:srgbClr val="5B6770"/>
                </a:solidFill>
                <a:latin typeface="Whitney Book" pitchFamily="2" charset="0"/>
              </a:rPr>
              <a:t>“We believe that sustainable investing is the strongest foundation for client portfolios going forward”</a:t>
            </a:r>
          </a:p>
        </p:txBody>
      </p:sp>
    </p:spTree>
    <p:extLst>
      <p:ext uri="{BB962C8B-B14F-4D97-AF65-F5344CB8AC3E}">
        <p14:creationId xmlns:p14="http://schemas.microsoft.com/office/powerpoint/2010/main" val="1429642119"/>
      </p:ext>
    </p:extLst>
  </p:cSld>
  <p:clrMapOvr>
    <a:masterClrMapping/>
  </p:clrMapOvr>
</p:sld>
</file>

<file path=ppt/theme/theme1.xml><?xml version="1.0" encoding="utf-8"?>
<a:theme xmlns:a="http://schemas.openxmlformats.org/drawingml/2006/main" name="Templat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2A672A-FC2D-4055-B3B8-7DAF07A77604}">
  <ds:schemaRefs>
    <ds:schemaRef ds:uri="http://schemas.microsoft.com/sharepoint/v3/contenttype/forms"/>
  </ds:schemaRefs>
</ds:datastoreItem>
</file>

<file path=customXml/itemProps2.xml><?xml version="1.0" encoding="utf-8"?>
<ds:datastoreItem xmlns:ds="http://schemas.openxmlformats.org/officeDocument/2006/customXml" ds:itemID="{250F0CDE-4983-4027-A2A8-CABFEB79AF04}">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bbf7932a-6298-407e-83ea-827c81f75e76"/>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5FA9CC9-1EFA-46F2-90DA-2E31E4475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3352</TotalTime>
  <Words>1540</Words>
  <Application>Microsoft Macintosh PowerPoint</Application>
  <PresentationFormat>On-screen Show (16:9)</PresentationFormat>
  <Paragraphs>112</Paragraphs>
  <Slides>17</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Stag Semibold</vt:lpstr>
      <vt:lpstr>Whitney Book</vt:lpstr>
      <vt:lpstr>Whitney Semibold</vt:lpstr>
      <vt:lpstr>Arial</vt:lpstr>
      <vt:lpstr>Calibri</vt:lpstr>
      <vt:lpstr>Calibri Light</vt:lpstr>
      <vt:lpstr>Century Gothic</vt:lpstr>
      <vt:lpstr>Gill Sans Light</vt:lpstr>
      <vt:lpstr>Templates</vt:lpstr>
      <vt:lpstr>1_Templates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D'Souza, Helen</dc:creator>
  <cp:lastModifiedBy>jcheng08@student.ubc.ca</cp:lastModifiedBy>
  <cp:revision>280</cp:revision>
  <cp:lastPrinted>2019-04-11T23:20:58Z</cp:lastPrinted>
  <dcterms:created xsi:type="dcterms:W3CDTF">2017-03-03T22:21:19Z</dcterms:created>
  <dcterms:modified xsi:type="dcterms:W3CDTF">2022-10-30T18:11:52Z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